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9" r:id="rId6"/>
    <p:sldId id="261" r:id="rId7"/>
    <p:sldId id="262" r:id="rId8"/>
    <p:sldId id="263" r:id="rId9"/>
    <p:sldId id="265" r:id="rId10"/>
    <p:sldId id="266" r:id="rId11"/>
    <p:sldId id="268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100" d="100"/>
          <a:sy n="100" d="100"/>
        </p:scale>
        <p:origin x="1951" y="64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F8B23D-D9A0-4FA1-8761-FBA5C7221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228791E-B4DD-44FB-883A-1FCF65133D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75DE1BA-C51E-455F-8A77-546DAA56A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0747E-618F-4C69-A17A-889B4661FD5F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91548C2-5E26-432E-90B9-45884BFEE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1FB1ED9-0998-487C-8EA3-6D0AC3EDD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00102-181A-4172-8DAD-22DB79395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8717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7A5B36-D4AC-46E2-A01F-A6D5E7407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766552B-C61B-416E-8ED3-B20EE779F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B10B812-E119-4E86-88FC-A2D96593E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0747E-618F-4C69-A17A-889B4661FD5F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CE49FB0-10F6-4AD4-841E-7D9F70BC1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FD844EE-22F7-48C2-BAD9-05CAC0AEA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00102-181A-4172-8DAD-22DB79395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5479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C79CC6C-628E-4703-BB81-3A395C5C6A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75E9E05-99BF-4462-8F5C-A252217A31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04F828-95E7-4A1E-8E32-D63E41046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0747E-618F-4C69-A17A-889B4661FD5F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784D11-15E6-4B25-BA28-99D38AD51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FBEE8B-1584-4EDB-8B10-FDFFDEF3F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00102-181A-4172-8DAD-22DB79395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0428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4A55E5-CA5D-4F61-A58E-887CB28A5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7C5422-9CCA-481A-A392-1E2422806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376308-78A0-4279-9CE4-84A9AD022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0747E-618F-4C69-A17A-889B4661FD5F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330FFE-D4C2-4D1B-A952-BDC09EF4E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0F6371-E51A-44C4-93B8-8E1AFB0DE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00102-181A-4172-8DAD-22DB79395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4237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EE67B4-D4FF-4F9E-953F-419F26F6B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4F6B931-BCD6-4E01-8538-78543161C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407CD4D-BD26-4FFF-80E3-2C8AAEF2D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0747E-618F-4C69-A17A-889B4661FD5F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125F80-D221-49B8-A1BD-5CF1DC417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5495A3-6BE9-457D-A723-D241A23A4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00102-181A-4172-8DAD-22DB79395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9931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7A9262-215A-4D9F-90EB-8B9996760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EC7205-E9C5-4746-B65D-9516EC4275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4106560-35E5-4C04-9701-A6E449CA70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5F53923-777E-411B-9047-46E9E80D2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0747E-618F-4C69-A17A-889B4661FD5F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AA7E7BD-ACB0-4F02-91F8-414D4EB04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760AC18-777C-43D3-AD94-AD629E0A8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00102-181A-4172-8DAD-22DB79395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3492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EBB2A8-ADBA-4C1A-AFF9-39749E419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F3C914F-6D09-4E59-B499-1CF574DFE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7B15517-15C2-44AF-9133-8DE8AB8FB3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56C7832-F59A-4B83-84A4-2099C01200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38665AA-8F76-4724-8C0D-E1AEF2570E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73CF654-EC17-4DA1-A62E-7C661E8E0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0747E-618F-4C69-A17A-889B4661FD5F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D3D24E4-A4B5-4840-B458-87512244A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A8A53D9-F909-4246-ABA2-5B1A8F159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00102-181A-4172-8DAD-22DB79395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58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5738E6-2ED6-4E8D-9859-3EE94A9F2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E7A938F-BBD1-47B4-B021-AEF1E2ED8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0747E-618F-4C69-A17A-889B4661FD5F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840C075-4BCE-46E9-828F-6753FC697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4DACEF0-6E04-4058-AF46-ECAEAAA07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00102-181A-4172-8DAD-22DB79395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2230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BFE8B12-8A0F-45C3-91FF-1DEDBDDDA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0747E-618F-4C69-A17A-889B4661FD5F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28358EF-9E5F-43CD-996F-3140482C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58CEEFE-B5A6-49A0-A298-06B210E32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00102-181A-4172-8DAD-22DB79395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5546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AD2E0D-11F7-4206-BFD6-E1A15CD4F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0D7033-EB5D-46D2-9F57-92F2F0CD1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8DE6605-E400-4C7B-88E1-69478DACF9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D043276-5B15-489C-8FC1-7EBD8B25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0747E-618F-4C69-A17A-889B4661FD5F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991A78-366F-488F-B238-0CD5FC93B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494D7AD-B69B-481A-83EC-D0CD7BDE1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00102-181A-4172-8DAD-22DB79395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2000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588535-9BE7-4BE8-93DB-CCE1206AF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E0FFBFF-A941-4072-BDBA-D596AC09E2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72D89FA-47F0-492E-B548-21F39559A8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E544FD8-70CC-47F1-8517-4671DA1A1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0747E-618F-4C69-A17A-889B4661FD5F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D150992-3BBD-4813-B201-ED4205AB6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BBDCA5-692F-4239-BD07-5681300AF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00102-181A-4172-8DAD-22DB79395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1777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4BC685-2D49-4DAE-A5DD-049B06B31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0788593-353F-4825-831B-87B4BDB77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36CE497-0BDF-47EC-9F25-B28285C591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F0747E-618F-4C69-A17A-889B4661FD5F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0A4E45-0D5D-43AF-84FB-7B398F8FD6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65C1611-3DDD-4DB9-8E94-F4DF9DE879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500102-181A-4172-8DAD-22DB79395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0787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" Type="http://schemas.openxmlformats.org/officeDocument/2006/relationships/image" Target="../media/image32.pn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image" Target="../media/image59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658FC998-B47F-4239-B14F-9BD5926FB24E}"/>
              </a:ext>
            </a:extLst>
          </p:cNvPr>
          <p:cNvSpPr/>
          <p:nvPr/>
        </p:nvSpPr>
        <p:spPr>
          <a:xfrm>
            <a:off x="9041245" y="5043052"/>
            <a:ext cx="3067627" cy="158479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• Колодяжный Максим</a:t>
            </a: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• Ушаков Стас</a:t>
            </a: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• Селиванов Кирилл</a:t>
            </a: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•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Мадхаван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Дэниш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•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Алякаев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Камиль</a:t>
            </a:r>
          </a:p>
          <a:p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4C3EC2F7-5756-4798-9FC0-CC77A2E411C8}"/>
              </a:ext>
            </a:extLst>
          </p:cNvPr>
          <p:cNvSpPr/>
          <p:nvPr/>
        </p:nvSpPr>
        <p:spPr>
          <a:xfrm>
            <a:off x="-1784927" y="1708728"/>
            <a:ext cx="3569854" cy="3569854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олилиния: фигура 19">
            <a:extLst>
              <a:ext uri="{FF2B5EF4-FFF2-40B4-BE49-F238E27FC236}">
                <a16:creationId xmlns:a16="http://schemas.microsoft.com/office/drawing/2014/main" id="{03273658-7E46-4658-A2DA-4D9A175BF4C2}"/>
              </a:ext>
            </a:extLst>
          </p:cNvPr>
          <p:cNvSpPr/>
          <p:nvPr/>
        </p:nvSpPr>
        <p:spPr>
          <a:xfrm rot="10800000">
            <a:off x="-6049819" y="1708728"/>
            <a:ext cx="7834746" cy="3569854"/>
          </a:xfrm>
          <a:custGeom>
            <a:avLst/>
            <a:gdLst>
              <a:gd name="connsiteX0" fmla="*/ 1784927 w 7834746"/>
              <a:gd name="connsiteY0" fmla="*/ 0 h 3569854"/>
              <a:gd name="connsiteX1" fmla="*/ 3265017 w 7834746"/>
              <a:gd name="connsiteY1" fmla="*/ 786957 h 3569854"/>
              <a:gd name="connsiteX2" fmla="*/ 3325606 w 7834746"/>
              <a:gd name="connsiteY2" fmla="*/ 886690 h 3569854"/>
              <a:gd name="connsiteX3" fmla="*/ 7535328 w 7834746"/>
              <a:gd name="connsiteY3" fmla="*/ 886690 h 3569854"/>
              <a:gd name="connsiteX4" fmla="*/ 7834746 w 7834746"/>
              <a:gd name="connsiteY4" fmla="*/ 1186108 h 3569854"/>
              <a:gd name="connsiteX5" fmla="*/ 7834746 w 7834746"/>
              <a:gd name="connsiteY5" fmla="*/ 2383745 h 3569854"/>
              <a:gd name="connsiteX6" fmla="*/ 7535328 w 7834746"/>
              <a:gd name="connsiteY6" fmla="*/ 2683163 h 3569854"/>
              <a:gd name="connsiteX7" fmla="*/ 3325606 w 7834746"/>
              <a:gd name="connsiteY7" fmla="*/ 2683163 h 3569854"/>
              <a:gd name="connsiteX8" fmla="*/ 3265017 w 7834746"/>
              <a:gd name="connsiteY8" fmla="*/ 2782897 h 3569854"/>
              <a:gd name="connsiteX9" fmla="*/ 1784927 w 7834746"/>
              <a:gd name="connsiteY9" fmla="*/ 3569854 h 3569854"/>
              <a:gd name="connsiteX10" fmla="*/ 0 w 7834746"/>
              <a:gd name="connsiteY10" fmla="*/ 1784927 h 3569854"/>
              <a:gd name="connsiteX11" fmla="*/ 1784927 w 7834746"/>
              <a:gd name="connsiteY11" fmla="*/ 0 h 3569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34746" h="3569854">
                <a:moveTo>
                  <a:pt x="1784927" y="0"/>
                </a:moveTo>
                <a:cubicBezTo>
                  <a:pt x="2401045" y="0"/>
                  <a:pt x="2944252" y="312164"/>
                  <a:pt x="3265017" y="786957"/>
                </a:cubicBezTo>
                <a:lnTo>
                  <a:pt x="3325606" y="886690"/>
                </a:lnTo>
                <a:lnTo>
                  <a:pt x="7535328" y="886690"/>
                </a:lnTo>
                <a:cubicBezTo>
                  <a:pt x="7700692" y="886690"/>
                  <a:pt x="7834746" y="1020744"/>
                  <a:pt x="7834746" y="1186108"/>
                </a:cubicBezTo>
                <a:lnTo>
                  <a:pt x="7834746" y="2383745"/>
                </a:lnTo>
                <a:cubicBezTo>
                  <a:pt x="7834746" y="2549109"/>
                  <a:pt x="7700692" y="2683163"/>
                  <a:pt x="7535328" y="2683163"/>
                </a:cubicBezTo>
                <a:lnTo>
                  <a:pt x="3325606" y="2683163"/>
                </a:lnTo>
                <a:lnTo>
                  <a:pt x="3265017" y="2782897"/>
                </a:lnTo>
                <a:cubicBezTo>
                  <a:pt x="2944252" y="3257691"/>
                  <a:pt x="2401045" y="3569854"/>
                  <a:pt x="1784927" y="3569854"/>
                </a:cubicBezTo>
                <a:cubicBezTo>
                  <a:pt x="799139" y="3569854"/>
                  <a:pt x="0" y="2770715"/>
                  <a:pt x="0" y="1784927"/>
                </a:cubicBezTo>
                <a:cubicBezTo>
                  <a:pt x="0" y="799139"/>
                  <a:pt x="799139" y="0"/>
                  <a:pt x="1784927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12E61F6B-A88E-45EB-AA98-27428B68D89B}"/>
              </a:ext>
            </a:extLst>
          </p:cNvPr>
          <p:cNvSpPr/>
          <p:nvPr/>
        </p:nvSpPr>
        <p:spPr>
          <a:xfrm rot="10800000">
            <a:off x="-1784927" y="1708728"/>
            <a:ext cx="3569854" cy="3569854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B26BAECD-BC77-49ED-A8BC-6EADAA48166D}"/>
              </a:ext>
            </a:extLst>
          </p:cNvPr>
          <p:cNvGrpSpPr/>
          <p:nvPr/>
        </p:nvGrpSpPr>
        <p:grpSpPr>
          <a:xfrm rot="10800000">
            <a:off x="-6049819" y="1708726"/>
            <a:ext cx="12099638" cy="3569856"/>
            <a:chOff x="-6049819" y="1708726"/>
            <a:chExt cx="12099638" cy="3569856"/>
          </a:xfrm>
        </p:grpSpPr>
        <p:grpSp>
          <p:nvGrpSpPr>
            <p:cNvPr id="30" name="Группа 29">
              <a:extLst>
                <a:ext uri="{FF2B5EF4-FFF2-40B4-BE49-F238E27FC236}">
                  <a16:creationId xmlns:a16="http://schemas.microsoft.com/office/drawing/2014/main" id="{B3AD8140-FC8B-473B-A3FA-AC6636181A7E}"/>
                </a:ext>
              </a:extLst>
            </p:cNvPr>
            <p:cNvGrpSpPr/>
            <p:nvPr/>
          </p:nvGrpSpPr>
          <p:grpSpPr>
            <a:xfrm>
              <a:off x="-6049819" y="1708726"/>
              <a:ext cx="12099638" cy="3569856"/>
              <a:chOff x="-6049819" y="1708726"/>
              <a:chExt cx="12099638" cy="3569856"/>
            </a:xfrm>
          </p:grpSpPr>
          <p:sp>
            <p:nvSpPr>
              <p:cNvPr id="12" name="Полилиния: фигура 11">
                <a:extLst>
                  <a:ext uri="{FF2B5EF4-FFF2-40B4-BE49-F238E27FC236}">
                    <a16:creationId xmlns:a16="http://schemas.microsoft.com/office/drawing/2014/main" id="{BBA93EB2-0025-4DDA-B8E9-B0631B125C11}"/>
                  </a:ext>
                </a:extLst>
              </p:cNvPr>
              <p:cNvSpPr/>
              <p:nvPr/>
            </p:nvSpPr>
            <p:spPr>
              <a:xfrm>
                <a:off x="-1784927" y="1708728"/>
                <a:ext cx="7834746" cy="3569854"/>
              </a:xfrm>
              <a:custGeom>
                <a:avLst/>
                <a:gdLst>
                  <a:gd name="connsiteX0" fmla="*/ 1784927 w 7834746"/>
                  <a:gd name="connsiteY0" fmla="*/ 0 h 3569854"/>
                  <a:gd name="connsiteX1" fmla="*/ 3265017 w 7834746"/>
                  <a:gd name="connsiteY1" fmla="*/ 786957 h 3569854"/>
                  <a:gd name="connsiteX2" fmla="*/ 3325606 w 7834746"/>
                  <a:gd name="connsiteY2" fmla="*/ 886690 h 3569854"/>
                  <a:gd name="connsiteX3" fmla="*/ 7535328 w 7834746"/>
                  <a:gd name="connsiteY3" fmla="*/ 886690 h 3569854"/>
                  <a:gd name="connsiteX4" fmla="*/ 7834746 w 7834746"/>
                  <a:gd name="connsiteY4" fmla="*/ 1186108 h 3569854"/>
                  <a:gd name="connsiteX5" fmla="*/ 7834746 w 7834746"/>
                  <a:gd name="connsiteY5" fmla="*/ 2383745 h 3569854"/>
                  <a:gd name="connsiteX6" fmla="*/ 7535328 w 7834746"/>
                  <a:gd name="connsiteY6" fmla="*/ 2683163 h 3569854"/>
                  <a:gd name="connsiteX7" fmla="*/ 3325606 w 7834746"/>
                  <a:gd name="connsiteY7" fmla="*/ 2683163 h 3569854"/>
                  <a:gd name="connsiteX8" fmla="*/ 3265017 w 7834746"/>
                  <a:gd name="connsiteY8" fmla="*/ 2782897 h 3569854"/>
                  <a:gd name="connsiteX9" fmla="*/ 1784927 w 7834746"/>
                  <a:gd name="connsiteY9" fmla="*/ 3569854 h 3569854"/>
                  <a:gd name="connsiteX10" fmla="*/ 0 w 7834746"/>
                  <a:gd name="connsiteY10" fmla="*/ 1784927 h 3569854"/>
                  <a:gd name="connsiteX11" fmla="*/ 1784927 w 7834746"/>
                  <a:gd name="connsiteY11" fmla="*/ 0 h 3569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834746" h="3569854">
                    <a:moveTo>
                      <a:pt x="1784927" y="0"/>
                    </a:moveTo>
                    <a:cubicBezTo>
                      <a:pt x="2401045" y="0"/>
                      <a:pt x="2944252" y="312164"/>
                      <a:pt x="3265017" y="786957"/>
                    </a:cubicBezTo>
                    <a:lnTo>
                      <a:pt x="3325606" y="886690"/>
                    </a:lnTo>
                    <a:lnTo>
                      <a:pt x="7535328" y="886690"/>
                    </a:lnTo>
                    <a:cubicBezTo>
                      <a:pt x="7700692" y="886690"/>
                      <a:pt x="7834746" y="1020744"/>
                      <a:pt x="7834746" y="1186108"/>
                    </a:cubicBezTo>
                    <a:lnTo>
                      <a:pt x="7834746" y="2383745"/>
                    </a:lnTo>
                    <a:cubicBezTo>
                      <a:pt x="7834746" y="2549109"/>
                      <a:pt x="7700692" y="2683163"/>
                      <a:pt x="7535328" y="2683163"/>
                    </a:cubicBezTo>
                    <a:lnTo>
                      <a:pt x="3325606" y="2683163"/>
                    </a:lnTo>
                    <a:lnTo>
                      <a:pt x="3265017" y="2782897"/>
                    </a:lnTo>
                    <a:cubicBezTo>
                      <a:pt x="2944252" y="3257691"/>
                      <a:pt x="2401045" y="3569854"/>
                      <a:pt x="1784927" y="3569854"/>
                    </a:cubicBezTo>
                    <a:cubicBezTo>
                      <a:pt x="799139" y="3569854"/>
                      <a:pt x="0" y="2770715"/>
                      <a:pt x="0" y="1784927"/>
                    </a:cubicBezTo>
                    <a:cubicBezTo>
                      <a:pt x="0" y="799139"/>
                      <a:pt x="799139" y="0"/>
                      <a:pt x="1784927" y="0"/>
                    </a:cubicBezTo>
                    <a:close/>
                  </a:path>
                </a:pathLst>
              </a:cu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ru-RU" dirty="0"/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id="{C134E4DA-4E67-4417-823F-4FE4A34BA34A}"/>
                  </a:ext>
                </a:extLst>
              </p:cNvPr>
              <p:cNvSpPr/>
              <p:nvPr/>
            </p:nvSpPr>
            <p:spPr>
              <a:xfrm rot="10800000">
                <a:off x="-6049819" y="1708726"/>
                <a:ext cx="7834746" cy="3569854"/>
              </a:xfrm>
              <a:custGeom>
                <a:avLst/>
                <a:gdLst>
                  <a:gd name="connsiteX0" fmla="*/ 1784927 w 7834746"/>
                  <a:gd name="connsiteY0" fmla="*/ 0 h 3569854"/>
                  <a:gd name="connsiteX1" fmla="*/ 3265017 w 7834746"/>
                  <a:gd name="connsiteY1" fmla="*/ 786957 h 3569854"/>
                  <a:gd name="connsiteX2" fmla="*/ 3325606 w 7834746"/>
                  <a:gd name="connsiteY2" fmla="*/ 886690 h 3569854"/>
                  <a:gd name="connsiteX3" fmla="*/ 7535328 w 7834746"/>
                  <a:gd name="connsiteY3" fmla="*/ 886690 h 3569854"/>
                  <a:gd name="connsiteX4" fmla="*/ 7834746 w 7834746"/>
                  <a:gd name="connsiteY4" fmla="*/ 1186108 h 3569854"/>
                  <a:gd name="connsiteX5" fmla="*/ 7834746 w 7834746"/>
                  <a:gd name="connsiteY5" fmla="*/ 2383745 h 3569854"/>
                  <a:gd name="connsiteX6" fmla="*/ 7535328 w 7834746"/>
                  <a:gd name="connsiteY6" fmla="*/ 2683163 h 3569854"/>
                  <a:gd name="connsiteX7" fmla="*/ 3325606 w 7834746"/>
                  <a:gd name="connsiteY7" fmla="*/ 2683163 h 3569854"/>
                  <a:gd name="connsiteX8" fmla="*/ 3265017 w 7834746"/>
                  <a:gd name="connsiteY8" fmla="*/ 2782897 h 3569854"/>
                  <a:gd name="connsiteX9" fmla="*/ 1784927 w 7834746"/>
                  <a:gd name="connsiteY9" fmla="*/ 3569854 h 3569854"/>
                  <a:gd name="connsiteX10" fmla="*/ 0 w 7834746"/>
                  <a:gd name="connsiteY10" fmla="*/ 1784927 h 3569854"/>
                  <a:gd name="connsiteX11" fmla="*/ 1784927 w 7834746"/>
                  <a:gd name="connsiteY11" fmla="*/ 0 h 3569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834746" h="3569854">
                    <a:moveTo>
                      <a:pt x="1784927" y="0"/>
                    </a:moveTo>
                    <a:cubicBezTo>
                      <a:pt x="2401045" y="0"/>
                      <a:pt x="2944252" y="312164"/>
                      <a:pt x="3265017" y="786957"/>
                    </a:cubicBezTo>
                    <a:lnTo>
                      <a:pt x="3325606" y="886690"/>
                    </a:lnTo>
                    <a:lnTo>
                      <a:pt x="7535328" y="886690"/>
                    </a:lnTo>
                    <a:cubicBezTo>
                      <a:pt x="7700692" y="886690"/>
                      <a:pt x="7834746" y="1020744"/>
                      <a:pt x="7834746" y="1186108"/>
                    </a:cubicBezTo>
                    <a:lnTo>
                      <a:pt x="7834746" y="2383745"/>
                    </a:lnTo>
                    <a:cubicBezTo>
                      <a:pt x="7834746" y="2549109"/>
                      <a:pt x="7700692" y="2683163"/>
                      <a:pt x="7535328" y="2683163"/>
                    </a:cubicBezTo>
                    <a:lnTo>
                      <a:pt x="3325606" y="2683163"/>
                    </a:lnTo>
                    <a:lnTo>
                      <a:pt x="3265017" y="2782897"/>
                    </a:lnTo>
                    <a:cubicBezTo>
                      <a:pt x="2944252" y="3257691"/>
                      <a:pt x="2401045" y="3569854"/>
                      <a:pt x="1784927" y="3569854"/>
                    </a:cubicBezTo>
                    <a:cubicBezTo>
                      <a:pt x="799139" y="3569854"/>
                      <a:pt x="0" y="2770715"/>
                      <a:pt x="0" y="1784927"/>
                    </a:cubicBezTo>
                    <a:cubicBezTo>
                      <a:pt x="0" y="799139"/>
                      <a:pt x="799139" y="0"/>
                      <a:pt x="1784927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ru-RU" dirty="0"/>
              </a:p>
            </p:txBody>
          </p:sp>
        </p:grpSp>
        <p:grpSp>
          <p:nvGrpSpPr>
            <p:cNvPr id="25" name="Группа 24">
              <a:extLst>
                <a:ext uri="{FF2B5EF4-FFF2-40B4-BE49-F238E27FC236}">
                  <a16:creationId xmlns:a16="http://schemas.microsoft.com/office/drawing/2014/main" id="{B90F795A-D252-40FC-81CD-F0AA3853EB66}"/>
                </a:ext>
              </a:extLst>
            </p:cNvPr>
            <p:cNvGrpSpPr/>
            <p:nvPr/>
          </p:nvGrpSpPr>
          <p:grpSpPr>
            <a:xfrm>
              <a:off x="1953490" y="2632364"/>
              <a:ext cx="3717967" cy="1505374"/>
              <a:chOff x="1953489" y="2632364"/>
              <a:chExt cx="4502728" cy="1505374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5CEFE3-3963-4287-B9C8-AF486629B429}"/>
                  </a:ext>
                </a:extLst>
              </p:cNvPr>
              <p:cNvSpPr txBox="1"/>
              <p:nvPr/>
            </p:nvSpPr>
            <p:spPr>
              <a:xfrm>
                <a:off x="1953490" y="2632364"/>
                <a:ext cx="4502727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3200" b="1" dirty="0">
                    <a:solidFill>
                      <a:schemeClr val="bg1"/>
                    </a:solidFill>
                    <a:latin typeface="Arial Bold"/>
                  </a:rPr>
                  <a:t>Проект оценки рыночного риска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D160E38-D5D7-4D7A-9AE3-D902E904E6D0}"/>
                  </a:ext>
                </a:extLst>
              </p:cNvPr>
              <p:cNvSpPr txBox="1"/>
              <p:nvPr/>
            </p:nvSpPr>
            <p:spPr>
              <a:xfrm>
                <a:off x="1953489" y="3676073"/>
                <a:ext cx="27339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Презентация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7830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fill="hold" nodeType="withEffect" p14:presetBounceEnd="28000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0" p14:bounceEnd="28000">
                                          <p:cBhvr>
                                            <p:cTn id="6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42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6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42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1F8987-2833-4265-A57C-19F15A1C0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518" y="1823254"/>
            <a:ext cx="2996964" cy="381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556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29FB73-06AA-45F7-B6C3-EE965B296E2D}"/>
              </a:ext>
            </a:extLst>
          </p:cNvPr>
          <p:cNvSpPr txBox="1"/>
          <p:nvPr/>
        </p:nvSpPr>
        <p:spPr>
          <a:xfrm>
            <a:off x="281353" y="211015"/>
            <a:ext cx="3494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Технический слайд</a:t>
            </a:r>
          </a:p>
        </p:txBody>
      </p: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60520C4E-394B-44F1-B8E9-35D63C8C95CD}"/>
              </a:ext>
            </a:extLst>
          </p:cNvPr>
          <p:cNvGrpSpPr/>
          <p:nvPr/>
        </p:nvGrpSpPr>
        <p:grpSpPr>
          <a:xfrm>
            <a:off x="1662787" y="796478"/>
            <a:ext cx="9429574" cy="5893484"/>
            <a:chOff x="1662787" y="796478"/>
            <a:chExt cx="9429574" cy="5893484"/>
          </a:xfrm>
        </p:grpSpPr>
        <p:sp>
          <p:nvSpPr>
            <p:cNvPr id="7" name="Полилиния: фигура 6">
              <a:extLst>
                <a:ext uri="{FF2B5EF4-FFF2-40B4-BE49-F238E27FC236}">
                  <a16:creationId xmlns:a16="http://schemas.microsoft.com/office/drawing/2014/main" id="{93447CE3-61F9-43E0-8E0C-E154F1D32F13}"/>
                </a:ext>
              </a:extLst>
            </p:cNvPr>
            <p:cNvSpPr/>
            <p:nvPr/>
          </p:nvSpPr>
          <p:spPr>
            <a:xfrm>
              <a:off x="1662787" y="796478"/>
              <a:ext cx="2946742" cy="1768045"/>
            </a:xfrm>
            <a:custGeom>
              <a:avLst/>
              <a:gdLst>
                <a:gd name="connsiteX0" fmla="*/ 0 w 2946742"/>
                <a:gd name="connsiteY0" fmla="*/ 0 h 1768045"/>
                <a:gd name="connsiteX1" fmla="*/ 2946742 w 2946742"/>
                <a:gd name="connsiteY1" fmla="*/ 0 h 1768045"/>
                <a:gd name="connsiteX2" fmla="*/ 2946742 w 2946742"/>
                <a:gd name="connsiteY2" fmla="*/ 1768045 h 1768045"/>
                <a:gd name="connsiteX3" fmla="*/ 0 w 2946742"/>
                <a:gd name="connsiteY3" fmla="*/ 1768045 h 1768045"/>
                <a:gd name="connsiteX4" fmla="*/ 0 w 2946742"/>
                <a:gd name="connsiteY4" fmla="*/ 0 h 1768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742" h="1768045">
                  <a:moveTo>
                    <a:pt x="0" y="0"/>
                  </a:moveTo>
                  <a:lnTo>
                    <a:pt x="2946742" y="0"/>
                  </a:lnTo>
                  <a:lnTo>
                    <a:pt x="2946742" y="1768045"/>
                  </a:lnTo>
                  <a:lnTo>
                    <a:pt x="0" y="176804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1400" kern="1200"/>
                <a:t>imoex: {'mean': 2965.829594346338, 'std_dev': 601.166281692387, 'median': 2929.379883, 'q1': 2424.699951, 'q3': 3420.120117, 'min': 1783.660034, 'max': 4284.910156}</a:t>
              </a:r>
            </a:p>
          </p:txBody>
        </p:sp>
        <p:sp>
          <p:nvSpPr>
            <p:cNvPr id="8" name="Полилиния: фигура 7">
              <a:extLst>
                <a:ext uri="{FF2B5EF4-FFF2-40B4-BE49-F238E27FC236}">
                  <a16:creationId xmlns:a16="http://schemas.microsoft.com/office/drawing/2014/main" id="{FB414854-8FF2-4B5F-8E4F-81C849732DE9}"/>
                </a:ext>
              </a:extLst>
            </p:cNvPr>
            <p:cNvSpPr/>
            <p:nvPr/>
          </p:nvSpPr>
          <p:spPr>
            <a:xfrm>
              <a:off x="4904203" y="796478"/>
              <a:ext cx="2946742" cy="1768045"/>
            </a:xfrm>
            <a:custGeom>
              <a:avLst/>
              <a:gdLst>
                <a:gd name="connsiteX0" fmla="*/ 0 w 2946742"/>
                <a:gd name="connsiteY0" fmla="*/ 0 h 1768045"/>
                <a:gd name="connsiteX1" fmla="*/ 2946742 w 2946742"/>
                <a:gd name="connsiteY1" fmla="*/ 0 h 1768045"/>
                <a:gd name="connsiteX2" fmla="*/ 2946742 w 2946742"/>
                <a:gd name="connsiteY2" fmla="*/ 1768045 h 1768045"/>
                <a:gd name="connsiteX3" fmla="*/ 0 w 2946742"/>
                <a:gd name="connsiteY3" fmla="*/ 1768045 h 1768045"/>
                <a:gd name="connsiteX4" fmla="*/ 0 w 2946742"/>
                <a:gd name="connsiteY4" fmla="*/ 0 h 1768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742" h="1768045">
                  <a:moveTo>
                    <a:pt x="0" y="0"/>
                  </a:moveTo>
                  <a:lnTo>
                    <a:pt x="2946742" y="0"/>
                  </a:lnTo>
                  <a:lnTo>
                    <a:pt x="2946742" y="1768045"/>
                  </a:lnTo>
                  <a:lnTo>
                    <a:pt x="0" y="176804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1400" kern="1200"/>
                <a:t>rts: {'mean': 1262.3921902806298, 'std_dev': 257.19457021898984, 'median': 1188.91, 'q1': 1046.79, 'q3': 1468.14, 'min': 742.91, 'max': 1919.58}</a:t>
              </a:r>
            </a:p>
          </p:txBody>
        </p:sp>
        <p:sp>
          <p:nvSpPr>
            <p:cNvPr id="9" name="Полилиния: фигура 8">
              <a:extLst>
                <a:ext uri="{FF2B5EF4-FFF2-40B4-BE49-F238E27FC236}">
                  <a16:creationId xmlns:a16="http://schemas.microsoft.com/office/drawing/2014/main" id="{61B24D55-2BCB-4C81-8123-2B55B35D0169}"/>
                </a:ext>
              </a:extLst>
            </p:cNvPr>
            <p:cNvSpPr/>
            <p:nvPr/>
          </p:nvSpPr>
          <p:spPr>
            <a:xfrm>
              <a:off x="8145619" y="796478"/>
              <a:ext cx="2946742" cy="1768045"/>
            </a:xfrm>
            <a:custGeom>
              <a:avLst/>
              <a:gdLst>
                <a:gd name="connsiteX0" fmla="*/ 0 w 2946742"/>
                <a:gd name="connsiteY0" fmla="*/ 0 h 1768045"/>
                <a:gd name="connsiteX1" fmla="*/ 2946742 w 2946742"/>
                <a:gd name="connsiteY1" fmla="*/ 0 h 1768045"/>
                <a:gd name="connsiteX2" fmla="*/ 2946742 w 2946742"/>
                <a:gd name="connsiteY2" fmla="*/ 1768045 h 1768045"/>
                <a:gd name="connsiteX3" fmla="*/ 0 w 2946742"/>
                <a:gd name="connsiteY3" fmla="*/ 1768045 h 1768045"/>
                <a:gd name="connsiteX4" fmla="*/ 0 w 2946742"/>
                <a:gd name="connsiteY4" fmla="*/ 0 h 1768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742" h="1768045">
                  <a:moveTo>
                    <a:pt x="0" y="0"/>
                  </a:moveTo>
                  <a:lnTo>
                    <a:pt x="2946742" y="0"/>
                  </a:lnTo>
                  <a:lnTo>
                    <a:pt x="2946742" y="1768045"/>
                  </a:lnTo>
                  <a:lnTo>
                    <a:pt x="0" y="176804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1400" kern="1200"/>
                <a:t>loan_percent_curve_0,25: {'mean': 7.380061601642711, 'std_dev': 3.0017777032559025, 'median': 7.15, 'q1': 5.01, 'q3': 7.92, 'min': 3.68, 'max': 17.87}</a:t>
              </a:r>
            </a:p>
          </p:txBody>
        </p:sp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C7B0F6E7-8D5A-4196-852B-E73EA2553DF6}"/>
                </a:ext>
              </a:extLst>
            </p:cNvPr>
            <p:cNvSpPr/>
            <p:nvPr/>
          </p:nvSpPr>
          <p:spPr>
            <a:xfrm>
              <a:off x="1662787" y="2859198"/>
              <a:ext cx="2946742" cy="1768045"/>
            </a:xfrm>
            <a:custGeom>
              <a:avLst/>
              <a:gdLst>
                <a:gd name="connsiteX0" fmla="*/ 0 w 2946742"/>
                <a:gd name="connsiteY0" fmla="*/ 0 h 1768045"/>
                <a:gd name="connsiteX1" fmla="*/ 2946742 w 2946742"/>
                <a:gd name="connsiteY1" fmla="*/ 0 h 1768045"/>
                <a:gd name="connsiteX2" fmla="*/ 2946742 w 2946742"/>
                <a:gd name="connsiteY2" fmla="*/ 1768045 h 1768045"/>
                <a:gd name="connsiteX3" fmla="*/ 0 w 2946742"/>
                <a:gd name="connsiteY3" fmla="*/ 1768045 h 1768045"/>
                <a:gd name="connsiteX4" fmla="*/ 0 w 2946742"/>
                <a:gd name="connsiteY4" fmla="*/ 0 h 1768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742" h="1768045">
                  <a:moveTo>
                    <a:pt x="0" y="0"/>
                  </a:moveTo>
                  <a:lnTo>
                    <a:pt x="2946742" y="0"/>
                  </a:lnTo>
                  <a:lnTo>
                    <a:pt x="2946742" y="1768045"/>
                  </a:lnTo>
                  <a:lnTo>
                    <a:pt x="0" y="176804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1400" kern="1200"/>
                <a:t>loan_percent_curve_0,5: {'mean': 7.364743326488706, 'std_dev': 2.808691674748158, 'median': 7.22, 'q1': 5.08, 'q3': 8.16, 'min': 3.87, 'max': 17.29}</a:t>
              </a:r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8CBE90C1-0713-4C1F-9E81-DF1FF3C7B68F}"/>
                </a:ext>
              </a:extLst>
            </p:cNvPr>
            <p:cNvSpPr/>
            <p:nvPr/>
          </p:nvSpPr>
          <p:spPr>
            <a:xfrm>
              <a:off x="4904203" y="2859198"/>
              <a:ext cx="2946742" cy="1768045"/>
            </a:xfrm>
            <a:custGeom>
              <a:avLst/>
              <a:gdLst>
                <a:gd name="connsiteX0" fmla="*/ 0 w 2946742"/>
                <a:gd name="connsiteY0" fmla="*/ 0 h 1768045"/>
                <a:gd name="connsiteX1" fmla="*/ 2946742 w 2946742"/>
                <a:gd name="connsiteY1" fmla="*/ 0 h 1768045"/>
                <a:gd name="connsiteX2" fmla="*/ 2946742 w 2946742"/>
                <a:gd name="connsiteY2" fmla="*/ 1768045 h 1768045"/>
                <a:gd name="connsiteX3" fmla="*/ 0 w 2946742"/>
                <a:gd name="connsiteY3" fmla="*/ 1768045 h 1768045"/>
                <a:gd name="connsiteX4" fmla="*/ 0 w 2946742"/>
                <a:gd name="connsiteY4" fmla="*/ 0 h 1768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742" h="1768045">
                  <a:moveTo>
                    <a:pt x="0" y="0"/>
                  </a:moveTo>
                  <a:lnTo>
                    <a:pt x="2946742" y="0"/>
                  </a:lnTo>
                  <a:lnTo>
                    <a:pt x="2946742" y="1768045"/>
                  </a:lnTo>
                  <a:lnTo>
                    <a:pt x="0" y="176804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1400" kern="1200"/>
                <a:t>loan_percent_curve_0,75: {'mean': 7.387898699520877, 'std_dev': 2.6979941114367954, 'median': 7.31, 'q1': 5.17, 'q3': 8.32, 'min': 3.99, 'max': 16.85}</a:t>
              </a:r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0A97BBF1-F13E-454E-B413-553EB383CFF9}"/>
                </a:ext>
              </a:extLst>
            </p:cNvPr>
            <p:cNvSpPr/>
            <p:nvPr/>
          </p:nvSpPr>
          <p:spPr>
            <a:xfrm>
              <a:off x="8145619" y="2859198"/>
              <a:ext cx="2946742" cy="1768045"/>
            </a:xfrm>
            <a:custGeom>
              <a:avLst/>
              <a:gdLst>
                <a:gd name="connsiteX0" fmla="*/ 0 w 2946742"/>
                <a:gd name="connsiteY0" fmla="*/ 0 h 1768045"/>
                <a:gd name="connsiteX1" fmla="*/ 2946742 w 2946742"/>
                <a:gd name="connsiteY1" fmla="*/ 0 h 1768045"/>
                <a:gd name="connsiteX2" fmla="*/ 2946742 w 2946742"/>
                <a:gd name="connsiteY2" fmla="*/ 1768045 h 1768045"/>
                <a:gd name="connsiteX3" fmla="*/ 0 w 2946742"/>
                <a:gd name="connsiteY3" fmla="*/ 1768045 h 1768045"/>
                <a:gd name="connsiteX4" fmla="*/ 0 w 2946742"/>
                <a:gd name="connsiteY4" fmla="*/ 0 h 1768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742" h="1768045">
                  <a:moveTo>
                    <a:pt x="0" y="0"/>
                  </a:moveTo>
                  <a:lnTo>
                    <a:pt x="2946742" y="0"/>
                  </a:lnTo>
                  <a:lnTo>
                    <a:pt x="2946742" y="1768045"/>
                  </a:lnTo>
                  <a:lnTo>
                    <a:pt x="0" y="176804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1400" kern="1200"/>
                <a:t>loan_percent_curve_1: {'mean': 7.429719370294319, 'std_dev': 2.623758908818412, 'median': 7.4, 'q1': 5.26, 'q3': 8.44, 'min': 4.08, 'max': 16.58}</a:t>
              </a:r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BC5B5957-76DA-49AE-84D6-51AC94EB8F17}"/>
                </a:ext>
              </a:extLst>
            </p:cNvPr>
            <p:cNvSpPr/>
            <p:nvPr/>
          </p:nvSpPr>
          <p:spPr>
            <a:xfrm>
              <a:off x="1662787" y="4921917"/>
              <a:ext cx="2946742" cy="1768045"/>
            </a:xfrm>
            <a:custGeom>
              <a:avLst/>
              <a:gdLst>
                <a:gd name="connsiteX0" fmla="*/ 0 w 2946742"/>
                <a:gd name="connsiteY0" fmla="*/ 0 h 1768045"/>
                <a:gd name="connsiteX1" fmla="*/ 2946742 w 2946742"/>
                <a:gd name="connsiteY1" fmla="*/ 0 h 1768045"/>
                <a:gd name="connsiteX2" fmla="*/ 2946742 w 2946742"/>
                <a:gd name="connsiteY2" fmla="*/ 1768045 h 1768045"/>
                <a:gd name="connsiteX3" fmla="*/ 0 w 2946742"/>
                <a:gd name="connsiteY3" fmla="*/ 1768045 h 1768045"/>
                <a:gd name="connsiteX4" fmla="*/ 0 w 2946742"/>
                <a:gd name="connsiteY4" fmla="*/ 0 h 1768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742" h="1768045">
                  <a:moveTo>
                    <a:pt x="0" y="0"/>
                  </a:moveTo>
                  <a:lnTo>
                    <a:pt x="2946742" y="0"/>
                  </a:lnTo>
                  <a:lnTo>
                    <a:pt x="2946742" y="1768045"/>
                  </a:lnTo>
                  <a:lnTo>
                    <a:pt x="0" y="176804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1400" kern="1200"/>
                <a:t>loan_percent_curve_2: {'mean': 7.652053388090349, 'std_dev': 2.4480295458637205, 'median': 7.84, 'q1': 5.54, 'q3': 8.74, 'min': 4.38, 'max': 15.82}</a:t>
              </a:r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8915D83A-4D3A-43D4-AC7E-959F95359812}"/>
                </a:ext>
              </a:extLst>
            </p:cNvPr>
            <p:cNvSpPr/>
            <p:nvPr/>
          </p:nvSpPr>
          <p:spPr>
            <a:xfrm>
              <a:off x="4904203" y="4921917"/>
              <a:ext cx="2946742" cy="1768045"/>
            </a:xfrm>
            <a:custGeom>
              <a:avLst/>
              <a:gdLst>
                <a:gd name="connsiteX0" fmla="*/ 0 w 2946742"/>
                <a:gd name="connsiteY0" fmla="*/ 0 h 1768045"/>
                <a:gd name="connsiteX1" fmla="*/ 2946742 w 2946742"/>
                <a:gd name="connsiteY1" fmla="*/ 0 h 1768045"/>
                <a:gd name="connsiteX2" fmla="*/ 2946742 w 2946742"/>
                <a:gd name="connsiteY2" fmla="*/ 1768045 h 1768045"/>
                <a:gd name="connsiteX3" fmla="*/ 0 w 2946742"/>
                <a:gd name="connsiteY3" fmla="*/ 1768045 h 1768045"/>
                <a:gd name="connsiteX4" fmla="*/ 0 w 2946742"/>
                <a:gd name="connsiteY4" fmla="*/ 0 h 1768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742" h="1768045">
                  <a:moveTo>
                    <a:pt x="0" y="0"/>
                  </a:moveTo>
                  <a:lnTo>
                    <a:pt x="2946742" y="0"/>
                  </a:lnTo>
                  <a:lnTo>
                    <a:pt x="2946742" y="1768045"/>
                  </a:lnTo>
                  <a:lnTo>
                    <a:pt x="0" y="176804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1400" kern="1200"/>
                <a:t>loan_percent_curve_3: {'mean': 7.871060917180013, 'std_dev': 2.3458321325772142, 'median': 8.27, 'q1': 5.7, 'q3': 8.95, 'min': 4.6, 'max': 15.34}</a:t>
              </a:r>
            </a:p>
          </p:txBody>
        </p:sp>
        <p:sp>
          <p:nvSpPr>
            <p:cNvPr id="15" name="Полилиния: фигура 14">
              <a:extLst>
                <a:ext uri="{FF2B5EF4-FFF2-40B4-BE49-F238E27FC236}">
                  <a16:creationId xmlns:a16="http://schemas.microsoft.com/office/drawing/2014/main" id="{0C622B16-916F-4451-B099-BCAED4DD10E8}"/>
                </a:ext>
              </a:extLst>
            </p:cNvPr>
            <p:cNvSpPr/>
            <p:nvPr/>
          </p:nvSpPr>
          <p:spPr>
            <a:xfrm>
              <a:off x="8145619" y="4921917"/>
              <a:ext cx="2946742" cy="1768045"/>
            </a:xfrm>
            <a:custGeom>
              <a:avLst/>
              <a:gdLst>
                <a:gd name="connsiteX0" fmla="*/ 0 w 2946742"/>
                <a:gd name="connsiteY0" fmla="*/ 0 h 1768045"/>
                <a:gd name="connsiteX1" fmla="*/ 2946742 w 2946742"/>
                <a:gd name="connsiteY1" fmla="*/ 0 h 1768045"/>
                <a:gd name="connsiteX2" fmla="*/ 2946742 w 2946742"/>
                <a:gd name="connsiteY2" fmla="*/ 1768045 h 1768045"/>
                <a:gd name="connsiteX3" fmla="*/ 0 w 2946742"/>
                <a:gd name="connsiteY3" fmla="*/ 1768045 h 1768045"/>
                <a:gd name="connsiteX4" fmla="*/ 0 w 2946742"/>
                <a:gd name="connsiteY4" fmla="*/ 0 h 1768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742" h="1768045">
                  <a:moveTo>
                    <a:pt x="0" y="0"/>
                  </a:moveTo>
                  <a:lnTo>
                    <a:pt x="2946742" y="0"/>
                  </a:lnTo>
                  <a:lnTo>
                    <a:pt x="2946742" y="1768045"/>
                  </a:lnTo>
                  <a:lnTo>
                    <a:pt x="0" y="176804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1400" kern="1200"/>
                <a:t>loan_percent_curve_5: {'mean': 8.239719370294319, 'std_dev': 2.2458848799071975, 'median': 8.48, 'q1': 6.1, 'q3': 9.67, 'min': 4.95, 'max': 14.96}</a:t>
              </a:r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96B115B9-9D67-4BF5-BBC8-66F75AAAFCD8}"/>
              </a:ext>
            </a:extLst>
          </p:cNvPr>
          <p:cNvGrpSpPr/>
          <p:nvPr/>
        </p:nvGrpSpPr>
        <p:grpSpPr>
          <a:xfrm>
            <a:off x="1662787" y="795790"/>
            <a:ext cx="9429574" cy="5893483"/>
            <a:chOff x="1662787" y="6984637"/>
            <a:chExt cx="9429574" cy="5893483"/>
          </a:xfrm>
        </p:grpSpPr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15EA3759-0106-4C2A-9EEE-0B4531D801AE}"/>
                </a:ext>
              </a:extLst>
            </p:cNvPr>
            <p:cNvSpPr/>
            <p:nvPr/>
          </p:nvSpPr>
          <p:spPr>
            <a:xfrm>
              <a:off x="1662787" y="6984637"/>
              <a:ext cx="2946742" cy="1768045"/>
            </a:xfrm>
            <a:custGeom>
              <a:avLst/>
              <a:gdLst>
                <a:gd name="connsiteX0" fmla="*/ 0 w 2946742"/>
                <a:gd name="connsiteY0" fmla="*/ 0 h 1768045"/>
                <a:gd name="connsiteX1" fmla="*/ 2946742 w 2946742"/>
                <a:gd name="connsiteY1" fmla="*/ 0 h 1768045"/>
                <a:gd name="connsiteX2" fmla="*/ 2946742 w 2946742"/>
                <a:gd name="connsiteY2" fmla="*/ 1768045 h 1768045"/>
                <a:gd name="connsiteX3" fmla="*/ 0 w 2946742"/>
                <a:gd name="connsiteY3" fmla="*/ 1768045 h 1768045"/>
                <a:gd name="connsiteX4" fmla="*/ 0 w 2946742"/>
                <a:gd name="connsiteY4" fmla="*/ 0 h 1768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742" h="1768045">
                  <a:moveTo>
                    <a:pt x="0" y="0"/>
                  </a:moveTo>
                  <a:lnTo>
                    <a:pt x="2946742" y="0"/>
                  </a:lnTo>
                  <a:lnTo>
                    <a:pt x="2946742" y="1768045"/>
                  </a:lnTo>
                  <a:lnTo>
                    <a:pt x="0" y="176804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1400" kern="1200"/>
                <a:t>loan_percent_curve_7: {'mean': 8.494948665297741, 'std_dev': 2.194363096219009, 'median': 8.6, 'q1': 6.37, 'q3': 10.27, 'min': 5.22, 'max': 14.36}</a:t>
              </a:r>
            </a:p>
          </p:txBody>
        </p: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AC6A4453-4A1B-4335-B879-D96A33F28188}"/>
                </a:ext>
              </a:extLst>
            </p:cNvPr>
            <p:cNvSpPr/>
            <p:nvPr/>
          </p:nvSpPr>
          <p:spPr>
            <a:xfrm>
              <a:off x="4904203" y="6984637"/>
              <a:ext cx="2946742" cy="1768045"/>
            </a:xfrm>
            <a:custGeom>
              <a:avLst/>
              <a:gdLst>
                <a:gd name="connsiteX0" fmla="*/ 0 w 2946742"/>
                <a:gd name="connsiteY0" fmla="*/ 0 h 1768045"/>
                <a:gd name="connsiteX1" fmla="*/ 2946742 w 2946742"/>
                <a:gd name="connsiteY1" fmla="*/ 0 h 1768045"/>
                <a:gd name="connsiteX2" fmla="*/ 2946742 w 2946742"/>
                <a:gd name="connsiteY2" fmla="*/ 1768045 h 1768045"/>
                <a:gd name="connsiteX3" fmla="*/ 0 w 2946742"/>
                <a:gd name="connsiteY3" fmla="*/ 1768045 h 1768045"/>
                <a:gd name="connsiteX4" fmla="*/ 0 w 2946742"/>
                <a:gd name="connsiteY4" fmla="*/ 0 h 1768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742" h="1768045">
                  <a:moveTo>
                    <a:pt x="0" y="0"/>
                  </a:moveTo>
                  <a:lnTo>
                    <a:pt x="2946742" y="0"/>
                  </a:lnTo>
                  <a:lnTo>
                    <a:pt x="2946742" y="1768045"/>
                  </a:lnTo>
                  <a:lnTo>
                    <a:pt x="0" y="176804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1400" kern="1200" dirty="0"/>
                <a:t>loan_percent_curve_10: {'</a:t>
              </a:r>
              <a:r>
                <a:rPr lang="ru-RU" sz="1400" kern="1200" dirty="0" err="1"/>
                <a:t>mean</a:t>
              </a:r>
              <a:r>
                <a:rPr lang="ru-RU" sz="1400" kern="1200" dirty="0"/>
                <a:t>': 8.719753593429157, '</a:t>
              </a:r>
              <a:r>
                <a:rPr lang="ru-RU" sz="1400" kern="1200" dirty="0" err="1"/>
                <a:t>std_dev</a:t>
              </a:r>
              <a:r>
                <a:rPr lang="ru-RU" sz="1400" kern="1200" dirty="0"/>
                <a:t>': 2.130168639425738, '</a:t>
              </a:r>
              <a:r>
                <a:rPr lang="ru-RU" sz="1400" kern="1200" dirty="0" err="1"/>
                <a:t>median</a:t>
              </a:r>
              <a:r>
                <a:rPr lang="ru-RU" sz="1400" kern="1200" dirty="0"/>
                <a:t>': 8.52, 'q1': 6.63, 'q3': 10.78, '</a:t>
              </a:r>
              <a:r>
                <a:rPr lang="ru-RU" sz="1400" kern="1200" dirty="0" err="1"/>
                <a:t>min</a:t>
              </a:r>
              <a:r>
                <a:rPr lang="ru-RU" sz="1400" kern="1200" dirty="0"/>
                <a:t>': 5.59, '</a:t>
              </a:r>
              <a:r>
                <a:rPr lang="ru-RU" sz="1400" kern="1200" dirty="0" err="1"/>
                <a:t>max</a:t>
              </a:r>
              <a:r>
                <a:rPr lang="ru-RU" sz="1400" kern="1200" dirty="0"/>
                <a:t>': 13.63}</a:t>
              </a:r>
            </a:p>
          </p:txBody>
        </p:sp>
        <p:sp>
          <p:nvSpPr>
            <p:cNvPr id="18" name="Полилиния: фигура 17">
              <a:extLst>
                <a:ext uri="{FF2B5EF4-FFF2-40B4-BE49-F238E27FC236}">
                  <a16:creationId xmlns:a16="http://schemas.microsoft.com/office/drawing/2014/main" id="{918CEA83-B0ED-4A08-98C8-3C61C055CE9B}"/>
                </a:ext>
              </a:extLst>
            </p:cNvPr>
            <p:cNvSpPr/>
            <p:nvPr/>
          </p:nvSpPr>
          <p:spPr>
            <a:xfrm>
              <a:off x="8145619" y="6984637"/>
              <a:ext cx="2946742" cy="1768045"/>
            </a:xfrm>
            <a:custGeom>
              <a:avLst/>
              <a:gdLst>
                <a:gd name="connsiteX0" fmla="*/ 0 w 2946742"/>
                <a:gd name="connsiteY0" fmla="*/ 0 h 1768045"/>
                <a:gd name="connsiteX1" fmla="*/ 2946742 w 2946742"/>
                <a:gd name="connsiteY1" fmla="*/ 0 h 1768045"/>
                <a:gd name="connsiteX2" fmla="*/ 2946742 w 2946742"/>
                <a:gd name="connsiteY2" fmla="*/ 1768045 h 1768045"/>
                <a:gd name="connsiteX3" fmla="*/ 0 w 2946742"/>
                <a:gd name="connsiteY3" fmla="*/ 1768045 h 1768045"/>
                <a:gd name="connsiteX4" fmla="*/ 0 w 2946742"/>
                <a:gd name="connsiteY4" fmla="*/ 0 h 1768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742" h="1768045">
                  <a:moveTo>
                    <a:pt x="0" y="0"/>
                  </a:moveTo>
                  <a:lnTo>
                    <a:pt x="2946742" y="0"/>
                  </a:lnTo>
                  <a:lnTo>
                    <a:pt x="2946742" y="1768045"/>
                  </a:lnTo>
                  <a:lnTo>
                    <a:pt x="0" y="176804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1400" kern="1200"/>
                <a:t>loan_percent_curve_15: {'mean': 8.906748802190279, 'std_dev': 2.0701199185717236, 'median': 8.47, 'q1': 6.94, 'q3': 11.17, 'min': 5.97, 'max': 13.39}</a:t>
              </a:r>
            </a:p>
          </p:txBody>
        </p:sp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F9C1AF3A-0AE0-4795-BE30-94E37E30E67A}"/>
                </a:ext>
              </a:extLst>
            </p:cNvPr>
            <p:cNvSpPr/>
            <p:nvPr/>
          </p:nvSpPr>
          <p:spPr>
            <a:xfrm>
              <a:off x="1662787" y="9047356"/>
              <a:ext cx="2946742" cy="1768045"/>
            </a:xfrm>
            <a:custGeom>
              <a:avLst/>
              <a:gdLst>
                <a:gd name="connsiteX0" fmla="*/ 0 w 2946742"/>
                <a:gd name="connsiteY0" fmla="*/ 0 h 1768045"/>
                <a:gd name="connsiteX1" fmla="*/ 2946742 w 2946742"/>
                <a:gd name="connsiteY1" fmla="*/ 0 h 1768045"/>
                <a:gd name="connsiteX2" fmla="*/ 2946742 w 2946742"/>
                <a:gd name="connsiteY2" fmla="*/ 1768045 h 1768045"/>
                <a:gd name="connsiteX3" fmla="*/ 0 w 2946742"/>
                <a:gd name="connsiteY3" fmla="*/ 1768045 h 1768045"/>
                <a:gd name="connsiteX4" fmla="*/ 0 w 2946742"/>
                <a:gd name="connsiteY4" fmla="*/ 0 h 1768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742" h="1768045">
                  <a:moveTo>
                    <a:pt x="0" y="0"/>
                  </a:moveTo>
                  <a:lnTo>
                    <a:pt x="2946742" y="0"/>
                  </a:lnTo>
                  <a:lnTo>
                    <a:pt x="2946742" y="1768045"/>
                  </a:lnTo>
                  <a:lnTo>
                    <a:pt x="0" y="176804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1400" kern="1200"/>
                <a:t>loan_percent_curve_20: {'mean': 9.002628336755647, 'std_dev': 2.042369948105021, 'median': 8.46, 'q1': 7.08, 'q3': 11.21, 'min': 6.17, 'max': 13.49}</a:t>
              </a:r>
            </a:p>
          </p:txBody>
        </p: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FC9FBFB1-3CB5-4363-9FA9-C77EDA38EA16}"/>
                </a:ext>
              </a:extLst>
            </p:cNvPr>
            <p:cNvSpPr/>
            <p:nvPr/>
          </p:nvSpPr>
          <p:spPr>
            <a:xfrm>
              <a:off x="4904203" y="9047356"/>
              <a:ext cx="2946742" cy="1768045"/>
            </a:xfrm>
            <a:custGeom>
              <a:avLst/>
              <a:gdLst>
                <a:gd name="connsiteX0" fmla="*/ 0 w 2946742"/>
                <a:gd name="connsiteY0" fmla="*/ 0 h 1768045"/>
                <a:gd name="connsiteX1" fmla="*/ 2946742 w 2946742"/>
                <a:gd name="connsiteY1" fmla="*/ 0 h 1768045"/>
                <a:gd name="connsiteX2" fmla="*/ 2946742 w 2946742"/>
                <a:gd name="connsiteY2" fmla="*/ 1768045 h 1768045"/>
                <a:gd name="connsiteX3" fmla="*/ 0 w 2946742"/>
                <a:gd name="connsiteY3" fmla="*/ 1768045 h 1768045"/>
                <a:gd name="connsiteX4" fmla="*/ 0 w 2946742"/>
                <a:gd name="connsiteY4" fmla="*/ 0 h 1768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742" h="1768045">
                  <a:moveTo>
                    <a:pt x="0" y="0"/>
                  </a:moveTo>
                  <a:lnTo>
                    <a:pt x="2946742" y="0"/>
                  </a:lnTo>
                  <a:lnTo>
                    <a:pt x="2946742" y="1768045"/>
                  </a:lnTo>
                  <a:lnTo>
                    <a:pt x="0" y="176804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1400" kern="1200"/>
                <a:t>loan_percent_curve_30: {'mean': 9.102409308692677, 'std_dev': 2.023651609119359, 'median': 8.46, 'q1': 7.17, 'q3': 11.22, 'min': 6.37, 'max': 13.61}</a:t>
              </a:r>
            </a:p>
          </p:txBody>
        </p:sp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15D22B2C-2F2C-4A42-BA2F-D156EB297BB1}"/>
                </a:ext>
              </a:extLst>
            </p:cNvPr>
            <p:cNvSpPr/>
            <p:nvPr/>
          </p:nvSpPr>
          <p:spPr>
            <a:xfrm>
              <a:off x="8145619" y="9047356"/>
              <a:ext cx="2946742" cy="1768045"/>
            </a:xfrm>
            <a:custGeom>
              <a:avLst/>
              <a:gdLst>
                <a:gd name="connsiteX0" fmla="*/ 0 w 2946742"/>
                <a:gd name="connsiteY0" fmla="*/ 0 h 1768045"/>
                <a:gd name="connsiteX1" fmla="*/ 2946742 w 2946742"/>
                <a:gd name="connsiteY1" fmla="*/ 0 h 1768045"/>
                <a:gd name="connsiteX2" fmla="*/ 2946742 w 2946742"/>
                <a:gd name="connsiteY2" fmla="*/ 1768045 h 1768045"/>
                <a:gd name="connsiteX3" fmla="*/ 0 w 2946742"/>
                <a:gd name="connsiteY3" fmla="*/ 1768045 h 1768045"/>
                <a:gd name="connsiteX4" fmla="*/ 0 w 2946742"/>
                <a:gd name="connsiteY4" fmla="*/ 0 h 1768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742" h="1768045">
                  <a:moveTo>
                    <a:pt x="0" y="0"/>
                  </a:moveTo>
                  <a:lnTo>
                    <a:pt x="2946742" y="0"/>
                  </a:lnTo>
                  <a:lnTo>
                    <a:pt x="2946742" y="1768045"/>
                  </a:lnTo>
                  <a:lnTo>
                    <a:pt x="0" y="176804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1400" kern="1200"/>
                <a:t>brent: {'mean': 73.74153319644081, 'std_dev': 22.18616654284549, 'median': 76.55, 'q1': 58.46, 'q3': 86.66, 'min': 19.33, 'max': 127.98}</a:t>
              </a:r>
            </a:p>
          </p:txBody>
        </p: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FCA9199E-2C79-4B6B-88C6-9B8B40566978}"/>
                </a:ext>
              </a:extLst>
            </p:cNvPr>
            <p:cNvSpPr/>
            <p:nvPr/>
          </p:nvSpPr>
          <p:spPr>
            <a:xfrm>
              <a:off x="1662787" y="11110075"/>
              <a:ext cx="2946742" cy="1768045"/>
            </a:xfrm>
            <a:custGeom>
              <a:avLst/>
              <a:gdLst>
                <a:gd name="connsiteX0" fmla="*/ 0 w 2946742"/>
                <a:gd name="connsiteY0" fmla="*/ 0 h 1768045"/>
                <a:gd name="connsiteX1" fmla="*/ 2946742 w 2946742"/>
                <a:gd name="connsiteY1" fmla="*/ 0 h 1768045"/>
                <a:gd name="connsiteX2" fmla="*/ 2946742 w 2946742"/>
                <a:gd name="connsiteY2" fmla="*/ 1768045 h 1768045"/>
                <a:gd name="connsiteX3" fmla="*/ 0 w 2946742"/>
                <a:gd name="connsiteY3" fmla="*/ 1768045 h 1768045"/>
                <a:gd name="connsiteX4" fmla="*/ 0 w 2946742"/>
                <a:gd name="connsiteY4" fmla="*/ 0 h 1768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742" h="1768045">
                  <a:moveTo>
                    <a:pt x="0" y="0"/>
                  </a:moveTo>
                  <a:lnTo>
                    <a:pt x="2946742" y="0"/>
                  </a:lnTo>
                  <a:lnTo>
                    <a:pt x="2946742" y="1768045"/>
                  </a:lnTo>
                  <a:lnTo>
                    <a:pt x="0" y="176804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1400" kern="1200"/>
                <a:t>CB: {'mean': 7.844798083504449, 'std_dev': 3.693663165350195, 'median': 7.5, 'q1': 5.5, 'q3': 8.5, 'min': 4.25, 'max': 20.0}</a:t>
              </a:r>
            </a:p>
          </p:txBody>
        </p:sp>
        <p:sp>
          <p:nvSpPr>
            <p:cNvPr id="23" name="Полилиния: фигура 22">
              <a:extLst>
                <a:ext uri="{FF2B5EF4-FFF2-40B4-BE49-F238E27FC236}">
                  <a16:creationId xmlns:a16="http://schemas.microsoft.com/office/drawing/2014/main" id="{2261F1DD-3D0F-4121-918E-C9EDB334BBFF}"/>
                </a:ext>
              </a:extLst>
            </p:cNvPr>
            <p:cNvSpPr/>
            <p:nvPr/>
          </p:nvSpPr>
          <p:spPr>
            <a:xfrm>
              <a:off x="4904203" y="11110075"/>
              <a:ext cx="2946742" cy="1768045"/>
            </a:xfrm>
            <a:custGeom>
              <a:avLst/>
              <a:gdLst>
                <a:gd name="connsiteX0" fmla="*/ 0 w 2946742"/>
                <a:gd name="connsiteY0" fmla="*/ 0 h 1768045"/>
                <a:gd name="connsiteX1" fmla="*/ 2946742 w 2946742"/>
                <a:gd name="connsiteY1" fmla="*/ 0 h 1768045"/>
                <a:gd name="connsiteX2" fmla="*/ 2946742 w 2946742"/>
                <a:gd name="connsiteY2" fmla="*/ 1768045 h 1768045"/>
                <a:gd name="connsiteX3" fmla="*/ 0 w 2946742"/>
                <a:gd name="connsiteY3" fmla="*/ 1768045 h 1768045"/>
                <a:gd name="connsiteX4" fmla="*/ 0 w 2946742"/>
                <a:gd name="connsiteY4" fmla="*/ 0 h 1768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742" h="1768045">
                  <a:moveTo>
                    <a:pt x="0" y="0"/>
                  </a:moveTo>
                  <a:lnTo>
                    <a:pt x="2946742" y="0"/>
                  </a:lnTo>
                  <a:lnTo>
                    <a:pt x="2946742" y="1768045"/>
                  </a:lnTo>
                  <a:lnTo>
                    <a:pt x="0" y="176804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1400" kern="1200"/>
                <a:t>GDP: {'mean': 31902.227656122035, 'std_dev': 5694.327294735764, 'median': 32025.740824728775, 'q1': 24865.95806735806, 'q3': 38761.70176453476, 'min': 24865.95806735806, 'max': 50814.44388693543}</a:t>
              </a:r>
            </a:p>
          </p:txBody>
        </p:sp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id="{13A111E0-5B55-4781-93C7-BB32C52B8CCA}"/>
                </a:ext>
              </a:extLst>
            </p:cNvPr>
            <p:cNvSpPr/>
            <p:nvPr/>
          </p:nvSpPr>
          <p:spPr>
            <a:xfrm>
              <a:off x="8145619" y="11110075"/>
              <a:ext cx="2946742" cy="1768045"/>
            </a:xfrm>
            <a:custGeom>
              <a:avLst/>
              <a:gdLst>
                <a:gd name="connsiteX0" fmla="*/ 0 w 2946742"/>
                <a:gd name="connsiteY0" fmla="*/ 0 h 1768045"/>
                <a:gd name="connsiteX1" fmla="*/ 2946742 w 2946742"/>
                <a:gd name="connsiteY1" fmla="*/ 0 h 1768045"/>
                <a:gd name="connsiteX2" fmla="*/ 2946742 w 2946742"/>
                <a:gd name="connsiteY2" fmla="*/ 1768045 h 1768045"/>
                <a:gd name="connsiteX3" fmla="*/ 0 w 2946742"/>
                <a:gd name="connsiteY3" fmla="*/ 1768045 h 1768045"/>
                <a:gd name="connsiteX4" fmla="*/ 0 w 2946742"/>
                <a:gd name="connsiteY4" fmla="*/ 0 h 1768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742" h="1768045">
                  <a:moveTo>
                    <a:pt x="0" y="0"/>
                  </a:moveTo>
                  <a:lnTo>
                    <a:pt x="2946742" y="0"/>
                  </a:lnTo>
                  <a:lnTo>
                    <a:pt x="2946742" y="1768045"/>
                  </a:lnTo>
                  <a:lnTo>
                    <a:pt x="0" y="176804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1400" kern="1200"/>
                <a:t>Денежные средства (касса, чеки, денежные средства в пути, в банкоматах): {'mean': 1754.4165716728266, 'std_dev': 384.5346829019821, 'median': 1666.197732, 'q1': 1593.697288, 'q3': 1825.538821, 'min': 1277.80485, 'max': 3765.667825}</a:t>
              </a:r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762D1BD6-B532-4FB3-99FD-895DDDFDF118}"/>
              </a:ext>
            </a:extLst>
          </p:cNvPr>
          <p:cNvGrpSpPr/>
          <p:nvPr/>
        </p:nvGrpSpPr>
        <p:grpSpPr>
          <a:xfrm>
            <a:off x="1662787" y="795789"/>
            <a:ext cx="9429574" cy="5893484"/>
            <a:chOff x="1662787" y="13172795"/>
            <a:chExt cx="9429574" cy="5893484"/>
          </a:xfrm>
        </p:grpSpPr>
        <p:sp>
          <p:nvSpPr>
            <p:cNvPr id="25" name="Полилиния: фигура 24">
              <a:extLst>
                <a:ext uri="{FF2B5EF4-FFF2-40B4-BE49-F238E27FC236}">
                  <a16:creationId xmlns:a16="http://schemas.microsoft.com/office/drawing/2014/main" id="{387D979F-6179-4DF6-9E1E-5A55AD86F3A7}"/>
                </a:ext>
              </a:extLst>
            </p:cNvPr>
            <p:cNvSpPr/>
            <p:nvPr/>
          </p:nvSpPr>
          <p:spPr>
            <a:xfrm>
              <a:off x="1662787" y="13172795"/>
              <a:ext cx="2946742" cy="1768045"/>
            </a:xfrm>
            <a:custGeom>
              <a:avLst/>
              <a:gdLst>
                <a:gd name="connsiteX0" fmla="*/ 0 w 2946742"/>
                <a:gd name="connsiteY0" fmla="*/ 0 h 1768045"/>
                <a:gd name="connsiteX1" fmla="*/ 2946742 w 2946742"/>
                <a:gd name="connsiteY1" fmla="*/ 0 h 1768045"/>
                <a:gd name="connsiteX2" fmla="*/ 2946742 w 2946742"/>
                <a:gd name="connsiteY2" fmla="*/ 1768045 h 1768045"/>
                <a:gd name="connsiteX3" fmla="*/ 0 w 2946742"/>
                <a:gd name="connsiteY3" fmla="*/ 1768045 h 1768045"/>
                <a:gd name="connsiteX4" fmla="*/ 0 w 2946742"/>
                <a:gd name="connsiteY4" fmla="*/ 0 h 1768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742" h="1768045">
                  <a:moveTo>
                    <a:pt x="0" y="0"/>
                  </a:moveTo>
                  <a:lnTo>
                    <a:pt x="2946742" y="0"/>
                  </a:lnTo>
                  <a:lnTo>
                    <a:pt x="2946742" y="1768045"/>
                  </a:lnTo>
                  <a:lnTo>
                    <a:pt x="0" y="176804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1400" kern="1200"/>
                <a:t>Депозиты в Банке России: {'mean': 2266.59672386653, 'std_dev': 1151.5830680207982, 'median': 2060.485554, 'q1': 1314.228247, 'q3': 2889.491036, 'min': 659.228784, 'max': 5801.200251}</a:t>
              </a:r>
            </a:p>
          </p:txBody>
        </p:sp>
        <p:sp>
          <p:nvSpPr>
            <p:cNvPr id="26" name="Полилиния: фигура 25">
              <a:extLst>
                <a:ext uri="{FF2B5EF4-FFF2-40B4-BE49-F238E27FC236}">
                  <a16:creationId xmlns:a16="http://schemas.microsoft.com/office/drawing/2014/main" id="{2EB426B3-ED90-460F-8F48-C015C10A7C9D}"/>
                </a:ext>
              </a:extLst>
            </p:cNvPr>
            <p:cNvSpPr/>
            <p:nvPr/>
          </p:nvSpPr>
          <p:spPr>
            <a:xfrm>
              <a:off x="4904203" y="13172795"/>
              <a:ext cx="2946742" cy="1768045"/>
            </a:xfrm>
            <a:custGeom>
              <a:avLst/>
              <a:gdLst>
                <a:gd name="connsiteX0" fmla="*/ 0 w 2946742"/>
                <a:gd name="connsiteY0" fmla="*/ 0 h 1768045"/>
                <a:gd name="connsiteX1" fmla="*/ 2946742 w 2946742"/>
                <a:gd name="connsiteY1" fmla="*/ 0 h 1768045"/>
                <a:gd name="connsiteX2" fmla="*/ 2946742 w 2946742"/>
                <a:gd name="connsiteY2" fmla="*/ 1768045 h 1768045"/>
                <a:gd name="connsiteX3" fmla="*/ 0 w 2946742"/>
                <a:gd name="connsiteY3" fmla="*/ 1768045 h 1768045"/>
                <a:gd name="connsiteX4" fmla="*/ 0 w 2946742"/>
                <a:gd name="connsiteY4" fmla="*/ 0 h 1768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742" h="1768045">
                  <a:moveTo>
                    <a:pt x="0" y="0"/>
                  </a:moveTo>
                  <a:lnTo>
                    <a:pt x="2946742" y="0"/>
                  </a:lnTo>
                  <a:lnTo>
                    <a:pt x="2946742" y="1768045"/>
                  </a:lnTo>
                  <a:lnTo>
                    <a:pt x="0" y="176804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1400" kern="1200"/>
                <a:t>Обязательные резервы в Банке России : {'mean': 494.0267846187543, 'std_dev': 262.94014802959623, 'median': 617.088447, 'q1': 265.378752, 'q3': 721.250055, 'min': 145.922338, 'max': 842.261001}</a:t>
              </a:r>
            </a:p>
          </p:txBody>
        </p:sp>
        <p:sp>
          <p:nvSpPr>
            <p:cNvPr id="27" name="Полилиния: фигура 26">
              <a:extLst>
                <a:ext uri="{FF2B5EF4-FFF2-40B4-BE49-F238E27FC236}">
                  <a16:creationId xmlns:a16="http://schemas.microsoft.com/office/drawing/2014/main" id="{05947112-3C11-4D20-85FA-887AFFFE3E55}"/>
                </a:ext>
              </a:extLst>
            </p:cNvPr>
            <p:cNvSpPr/>
            <p:nvPr/>
          </p:nvSpPr>
          <p:spPr>
            <a:xfrm>
              <a:off x="8145619" y="13172795"/>
              <a:ext cx="2946742" cy="1768045"/>
            </a:xfrm>
            <a:custGeom>
              <a:avLst/>
              <a:gdLst>
                <a:gd name="connsiteX0" fmla="*/ 0 w 2946742"/>
                <a:gd name="connsiteY0" fmla="*/ 0 h 1768045"/>
                <a:gd name="connsiteX1" fmla="*/ 2946742 w 2946742"/>
                <a:gd name="connsiteY1" fmla="*/ 0 h 1768045"/>
                <a:gd name="connsiteX2" fmla="*/ 2946742 w 2946742"/>
                <a:gd name="connsiteY2" fmla="*/ 1768045 h 1768045"/>
                <a:gd name="connsiteX3" fmla="*/ 0 w 2946742"/>
                <a:gd name="connsiteY3" fmla="*/ 1768045 h 1768045"/>
                <a:gd name="connsiteX4" fmla="*/ 0 w 2946742"/>
                <a:gd name="connsiteY4" fmla="*/ 0 h 1768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742" h="1768045">
                  <a:moveTo>
                    <a:pt x="0" y="0"/>
                  </a:moveTo>
                  <a:lnTo>
                    <a:pt x="2946742" y="0"/>
                  </a:lnTo>
                  <a:lnTo>
                    <a:pt x="2946742" y="1768045"/>
                  </a:lnTo>
                  <a:lnTo>
                    <a:pt x="0" y="176804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1400" kern="1200" dirty="0"/>
                <a:t>Кредиты банкам: {'</a:t>
              </a:r>
              <a:r>
                <a:rPr lang="ru-RU" sz="1400" kern="1200" dirty="0" err="1"/>
                <a:t>mean</a:t>
              </a:r>
              <a:r>
                <a:rPr lang="ru-RU" sz="1400" kern="1200" dirty="0"/>
                <a:t>': 11057.667268516085, '</a:t>
              </a:r>
              <a:r>
                <a:rPr lang="ru-RU" sz="1400" kern="1200" dirty="0" err="1"/>
                <a:t>std_dev</a:t>
              </a:r>
              <a:r>
                <a:rPr lang="ru-RU" sz="1400" kern="1200" dirty="0"/>
                <a:t>': 2106.6529392876464, '</a:t>
              </a:r>
              <a:r>
                <a:rPr lang="ru-RU" sz="1400" kern="1200" dirty="0" err="1"/>
                <a:t>median</a:t>
              </a:r>
              <a:r>
                <a:rPr lang="ru-RU" sz="1400" kern="1200" dirty="0"/>
                <a:t>': 10497.854616, 'q1': 9530.964036, 'q3': 12044.403755, '</a:t>
              </a:r>
              <a:r>
                <a:rPr lang="ru-RU" sz="1400" kern="1200" dirty="0" err="1"/>
                <a:t>min</a:t>
              </a:r>
              <a:r>
                <a:rPr lang="ru-RU" sz="1400" kern="1200" dirty="0"/>
                <a:t>': 8060.343396, '</a:t>
              </a:r>
              <a:r>
                <a:rPr lang="ru-RU" sz="1400" kern="1200" dirty="0" err="1"/>
                <a:t>max</a:t>
              </a:r>
              <a:r>
                <a:rPr lang="ru-RU" sz="1400" kern="1200" dirty="0"/>
                <a:t>': 17448.776129}</a:t>
              </a:r>
            </a:p>
          </p:txBody>
        </p:sp>
        <p:sp>
          <p:nvSpPr>
            <p:cNvPr id="28" name="Полилиния: фигура 27">
              <a:extLst>
                <a:ext uri="{FF2B5EF4-FFF2-40B4-BE49-F238E27FC236}">
                  <a16:creationId xmlns:a16="http://schemas.microsoft.com/office/drawing/2014/main" id="{4A7FFF2A-67B4-4954-8797-D52270D24026}"/>
                </a:ext>
              </a:extLst>
            </p:cNvPr>
            <p:cNvSpPr/>
            <p:nvPr/>
          </p:nvSpPr>
          <p:spPr>
            <a:xfrm>
              <a:off x="1662787" y="15235514"/>
              <a:ext cx="2946742" cy="1768045"/>
            </a:xfrm>
            <a:custGeom>
              <a:avLst/>
              <a:gdLst>
                <a:gd name="connsiteX0" fmla="*/ 0 w 2946742"/>
                <a:gd name="connsiteY0" fmla="*/ 0 h 1768045"/>
                <a:gd name="connsiteX1" fmla="*/ 2946742 w 2946742"/>
                <a:gd name="connsiteY1" fmla="*/ 0 h 1768045"/>
                <a:gd name="connsiteX2" fmla="*/ 2946742 w 2946742"/>
                <a:gd name="connsiteY2" fmla="*/ 1768045 h 1768045"/>
                <a:gd name="connsiteX3" fmla="*/ 0 w 2946742"/>
                <a:gd name="connsiteY3" fmla="*/ 1768045 h 1768045"/>
                <a:gd name="connsiteX4" fmla="*/ 0 w 2946742"/>
                <a:gd name="connsiteY4" fmla="*/ 0 h 1768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742" h="1768045">
                  <a:moveTo>
                    <a:pt x="0" y="0"/>
                  </a:moveTo>
                  <a:lnTo>
                    <a:pt x="2946742" y="0"/>
                  </a:lnTo>
                  <a:lnTo>
                    <a:pt x="2946742" y="1768045"/>
                  </a:lnTo>
                  <a:lnTo>
                    <a:pt x="0" y="176804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1400" kern="1200"/>
                <a:t>Ценные бумаги: {'mean': 16408.463233909653, 'std_dev': 2705.4628477141064, 'median': 16663.408734, 'q1': 15357.188773, 'q3': 19020.43882, 'min': 11685.254149, 'max': 21703.011748}</a:t>
              </a:r>
            </a:p>
          </p:txBody>
        </p:sp>
        <p:sp>
          <p:nvSpPr>
            <p:cNvPr id="29" name="Полилиния: фигура 28">
              <a:extLst>
                <a:ext uri="{FF2B5EF4-FFF2-40B4-BE49-F238E27FC236}">
                  <a16:creationId xmlns:a16="http://schemas.microsoft.com/office/drawing/2014/main" id="{657702A6-F880-4D0E-98F8-C7F490E15EBE}"/>
                </a:ext>
              </a:extLst>
            </p:cNvPr>
            <p:cNvSpPr/>
            <p:nvPr/>
          </p:nvSpPr>
          <p:spPr>
            <a:xfrm>
              <a:off x="4904203" y="15235514"/>
              <a:ext cx="2946742" cy="1768045"/>
            </a:xfrm>
            <a:custGeom>
              <a:avLst/>
              <a:gdLst>
                <a:gd name="connsiteX0" fmla="*/ 0 w 2946742"/>
                <a:gd name="connsiteY0" fmla="*/ 0 h 1768045"/>
                <a:gd name="connsiteX1" fmla="*/ 2946742 w 2946742"/>
                <a:gd name="connsiteY1" fmla="*/ 0 h 1768045"/>
                <a:gd name="connsiteX2" fmla="*/ 2946742 w 2946742"/>
                <a:gd name="connsiteY2" fmla="*/ 1768045 h 1768045"/>
                <a:gd name="connsiteX3" fmla="*/ 0 w 2946742"/>
                <a:gd name="connsiteY3" fmla="*/ 1768045 h 1768045"/>
                <a:gd name="connsiteX4" fmla="*/ 0 w 2946742"/>
                <a:gd name="connsiteY4" fmla="*/ 0 h 1768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742" h="1768045">
                  <a:moveTo>
                    <a:pt x="0" y="0"/>
                  </a:moveTo>
                  <a:lnTo>
                    <a:pt x="2946742" y="0"/>
                  </a:lnTo>
                  <a:lnTo>
                    <a:pt x="2946742" y="1768045"/>
                  </a:lnTo>
                  <a:lnTo>
                    <a:pt x="0" y="176804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1400" kern="1200"/>
                <a:t>Участие в уставных капиталах: {'mean': 2760.9873475462014, 'std_dev': 409.24338747460314, 'median': 2717.159954, 'q1': 2424.276351, 'q3': 3101.978872, 'min': 2181.178922, 'max': 3642.316692}</a:t>
              </a:r>
            </a:p>
          </p:txBody>
        </p: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261C778D-0F94-454A-9252-6B8DA11B1F29}"/>
                </a:ext>
              </a:extLst>
            </p:cNvPr>
            <p:cNvSpPr/>
            <p:nvPr/>
          </p:nvSpPr>
          <p:spPr>
            <a:xfrm>
              <a:off x="8145619" y="15235514"/>
              <a:ext cx="2946742" cy="1768045"/>
            </a:xfrm>
            <a:custGeom>
              <a:avLst/>
              <a:gdLst>
                <a:gd name="connsiteX0" fmla="*/ 0 w 2946742"/>
                <a:gd name="connsiteY0" fmla="*/ 0 h 1768045"/>
                <a:gd name="connsiteX1" fmla="*/ 2946742 w 2946742"/>
                <a:gd name="connsiteY1" fmla="*/ 0 h 1768045"/>
                <a:gd name="connsiteX2" fmla="*/ 2946742 w 2946742"/>
                <a:gd name="connsiteY2" fmla="*/ 1768045 h 1768045"/>
                <a:gd name="connsiteX3" fmla="*/ 0 w 2946742"/>
                <a:gd name="connsiteY3" fmla="*/ 1768045 h 1768045"/>
                <a:gd name="connsiteX4" fmla="*/ 0 w 2946742"/>
                <a:gd name="connsiteY4" fmla="*/ 0 h 1768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742" h="1768045">
                  <a:moveTo>
                    <a:pt x="0" y="0"/>
                  </a:moveTo>
                  <a:lnTo>
                    <a:pt x="2946742" y="0"/>
                  </a:lnTo>
                  <a:lnTo>
                    <a:pt x="2946742" y="1768045"/>
                  </a:lnTo>
                  <a:lnTo>
                    <a:pt x="0" y="176804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1400" kern="1200"/>
                <a:t>Кредитный портфель и прочие размещенные средства: {'mean': 70941.24813616564, 'std_dev': 12222.637771162816, 'median': 70645.001373, 'q1': 61116.954042, 'q3': 79708.727761, 'min': 53128.361288, 'max': 100284.650412}</a:t>
              </a:r>
            </a:p>
          </p:txBody>
        </p:sp>
        <p:sp>
          <p:nvSpPr>
            <p:cNvPr id="31" name="Полилиния: фигура 30">
              <a:extLst>
                <a:ext uri="{FF2B5EF4-FFF2-40B4-BE49-F238E27FC236}">
                  <a16:creationId xmlns:a16="http://schemas.microsoft.com/office/drawing/2014/main" id="{1232EF1E-B0D0-416A-947E-32A8EFC8B6FC}"/>
                </a:ext>
              </a:extLst>
            </p:cNvPr>
            <p:cNvSpPr/>
            <p:nvPr/>
          </p:nvSpPr>
          <p:spPr>
            <a:xfrm>
              <a:off x="1662787" y="17298234"/>
              <a:ext cx="2946742" cy="1768045"/>
            </a:xfrm>
            <a:custGeom>
              <a:avLst/>
              <a:gdLst>
                <a:gd name="connsiteX0" fmla="*/ 0 w 2946742"/>
                <a:gd name="connsiteY0" fmla="*/ 0 h 1768045"/>
                <a:gd name="connsiteX1" fmla="*/ 2946742 w 2946742"/>
                <a:gd name="connsiteY1" fmla="*/ 0 h 1768045"/>
                <a:gd name="connsiteX2" fmla="*/ 2946742 w 2946742"/>
                <a:gd name="connsiteY2" fmla="*/ 1768045 h 1768045"/>
                <a:gd name="connsiteX3" fmla="*/ 0 w 2946742"/>
                <a:gd name="connsiteY3" fmla="*/ 1768045 h 1768045"/>
                <a:gd name="connsiteX4" fmla="*/ 0 w 2946742"/>
                <a:gd name="connsiteY4" fmla="*/ 0 h 1768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742" h="1768045">
                  <a:moveTo>
                    <a:pt x="0" y="0"/>
                  </a:moveTo>
                  <a:lnTo>
                    <a:pt x="2946742" y="0"/>
                  </a:lnTo>
                  <a:lnTo>
                    <a:pt x="2946742" y="1768045"/>
                  </a:lnTo>
                  <a:lnTo>
                    <a:pt x="0" y="176804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1400" kern="1200"/>
                <a:t>Основные средства и финансовая аренда: {'mean': 1330.461456403833, 'std_dev': 73.48344861321058, 'median': 1363.000161, 'q1': 1295.868463, 'q3': 1394.957399, 'min': 1020.425022, 'max': 1496.662346}</a:t>
              </a:r>
            </a:p>
          </p:txBody>
        </p:sp>
        <p:sp>
          <p:nvSpPr>
            <p:cNvPr id="32" name="Полилиния: фигура 31">
              <a:extLst>
                <a:ext uri="{FF2B5EF4-FFF2-40B4-BE49-F238E27FC236}">
                  <a16:creationId xmlns:a16="http://schemas.microsoft.com/office/drawing/2014/main" id="{B07E3E04-BC2C-4461-830C-D2DFC0171741}"/>
                </a:ext>
              </a:extLst>
            </p:cNvPr>
            <p:cNvSpPr/>
            <p:nvPr/>
          </p:nvSpPr>
          <p:spPr>
            <a:xfrm>
              <a:off x="4904203" y="17298234"/>
              <a:ext cx="2946742" cy="1768045"/>
            </a:xfrm>
            <a:custGeom>
              <a:avLst/>
              <a:gdLst>
                <a:gd name="connsiteX0" fmla="*/ 0 w 2946742"/>
                <a:gd name="connsiteY0" fmla="*/ 0 h 1768045"/>
                <a:gd name="connsiteX1" fmla="*/ 2946742 w 2946742"/>
                <a:gd name="connsiteY1" fmla="*/ 0 h 1768045"/>
                <a:gd name="connsiteX2" fmla="*/ 2946742 w 2946742"/>
                <a:gd name="connsiteY2" fmla="*/ 1768045 h 1768045"/>
                <a:gd name="connsiteX3" fmla="*/ 0 w 2946742"/>
                <a:gd name="connsiteY3" fmla="*/ 1768045 h 1768045"/>
                <a:gd name="connsiteX4" fmla="*/ 0 w 2946742"/>
                <a:gd name="connsiteY4" fmla="*/ 0 h 1768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742" h="1768045">
                  <a:moveTo>
                    <a:pt x="0" y="0"/>
                  </a:moveTo>
                  <a:lnTo>
                    <a:pt x="2946742" y="0"/>
                  </a:lnTo>
                  <a:lnTo>
                    <a:pt x="2946742" y="1768045"/>
                  </a:lnTo>
                  <a:lnTo>
                    <a:pt x="0" y="176804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1400" kern="1200" dirty="0"/>
                <a:t>Прочие активы: {'</a:t>
              </a:r>
              <a:r>
                <a:rPr lang="ru-RU" sz="1400" kern="1200" dirty="0" err="1"/>
                <a:t>mean</a:t>
              </a:r>
              <a:r>
                <a:rPr lang="ru-RU" sz="1400" kern="1200" dirty="0"/>
                <a:t>': 3246.3259530574946, '</a:t>
              </a:r>
              <a:r>
                <a:rPr lang="ru-RU" sz="1400" kern="1200" dirty="0" err="1"/>
                <a:t>std_dev</a:t>
              </a:r>
              <a:r>
                <a:rPr lang="ru-RU" sz="1400" kern="1200" dirty="0"/>
                <a:t>': 862.1745750139241, '</a:t>
              </a:r>
              <a:r>
                <a:rPr lang="ru-RU" sz="1400" kern="1200" dirty="0" err="1"/>
                <a:t>median</a:t>
              </a:r>
              <a:r>
                <a:rPr lang="ru-RU" sz="1400" kern="1200" dirty="0"/>
                <a:t>': 2998.278679, 'q1': 2638.19318, 'q3': 3814.704513, '</a:t>
              </a:r>
              <a:r>
                <a:rPr lang="ru-RU" sz="1400" kern="1200" dirty="0" err="1"/>
                <a:t>min</a:t>
              </a:r>
              <a:r>
                <a:rPr lang="ru-RU" sz="1400" kern="1200" dirty="0"/>
                <a:t>': 2193.807058, '</a:t>
              </a:r>
              <a:r>
                <a:rPr lang="ru-RU" sz="1400" kern="1200" dirty="0" err="1"/>
                <a:t>max</a:t>
              </a:r>
              <a:r>
                <a:rPr lang="ru-RU" sz="1400" kern="1200" dirty="0"/>
                <a:t>': 6415.860375}</a:t>
              </a:r>
            </a:p>
          </p:txBody>
        </p:sp>
        <p:sp>
          <p:nvSpPr>
            <p:cNvPr id="33" name="Полилиния: фигура 32">
              <a:extLst>
                <a:ext uri="{FF2B5EF4-FFF2-40B4-BE49-F238E27FC236}">
                  <a16:creationId xmlns:a16="http://schemas.microsoft.com/office/drawing/2014/main" id="{9C74C3C3-E0FD-486A-BDCC-90E8228F02DA}"/>
                </a:ext>
              </a:extLst>
            </p:cNvPr>
            <p:cNvSpPr/>
            <p:nvPr/>
          </p:nvSpPr>
          <p:spPr>
            <a:xfrm>
              <a:off x="8145619" y="17298234"/>
              <a:ext cx="2946742" cy="1768045"/>
            </a:xfrm>
            <a:custGeom>
              <a:avLst/>
              <a:gdLst>
                <a:gd name="connsiteX0" fmla="*/ 0 w 2946742"/>
                <a:gd name="connsiteY0" fmla="*/ 0 h 1768045"/>
                <a:gd name="connsiteX1" fmla="*/ 2946742 w 2946742"/>
                <a:gd name="connsiteY1" fmla="*/ 0 h 1768045"/>
                <a:gd name="connsiteX2" fmla="*/ 2946742 w 2946742"/>
                <a:gd name="connsiteY2" fmla="*/ 1768045 h 1768045"/>
                <a:gd name="connsiteX3" fmla="*/ 0 w 2946742"/>
                <a:gd name="connsiteY3" fmla="*/ 1768045 h 1768045"/>
                <a:gd name="connsiteX4" fmla="*/ 0 w 2946742"/>
                <a:gd name="connsiteY4" fmla="*/ 0 h 1768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742" h="1768045">
                  <a:moveTo>
                    <a:pt x="0" y="0"/>
                  </a:moveTo>
                  <a:lnTo>
                    <a:pt x="2946742" y="0"/>
                  </a:lnTo>
                  <a:lnTo>
                    <a:pt x="2946742" y="1768045"/>
                  </a:lnTo>
                  <a:lnTo>
                    <a:pt x="0" y="176804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1400" kern="1200"/>
                <a:t>SVO: {'mean': 0.46338124572210815, 'std_dev': 0.49882800769851976, 'median': 0.0, 'q1': 0.0, 'q3': 1.0, 'min': 0.0, 'max': 1.0}</a:t>
              </a:r>
            </a:p>
          </p:txBody>
        </p: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91A5D88E-D1B1-4395-9D5D-07B85918864F}"/>
              </a:ext>
            </a:extLst>
          </p:cNvPr>
          <p:cNvGrpSpPr/>
          <p:nvPr/>
        </p:nvGrpSpPr>
        <p:grpSpPr>
          <a:xfrm>
            <a:off x="1662787" y="1974485"/>
            <a:ext cx="9429574" cy="3830765"/>
            <a:chOff x="1662787" y="19360953"/>
            <a:chExt cx="9429574" cy="3830765"/>
          </a:xfrm>
        </p:grpSpPr>
        <p:sp>
          <p:nvSpPr>
            <p:cNvPr id="34" name="Полилиния: фигура 33">
              <a:extLst>
                <a:ext uri="{FF2B5EF4-FFF2-40B4-BE49-F238E27FC236}">
                  <a16:creationId xmlns:a16="http://schemas.microsoft.com/office/drawing/2014/main" id="{19048C5E-246F-48D1-A5D3-0277E1BA32B6}"/>
                </a:ext>
              </a:extLst>
            </p:cNvPr>
            <p:cNvSpPr/>
            <p:nvPr/>
          </p:nvSpPr>
          <p:spPr>
            <a:xfrm>
              <a:off x="1662787" y="19360953"/>
              <a:ext cx="2946742" cy="1768045"/>
            </a:xfrm>
            <a:custGeom>
              <a:avLst/>
              <a:gdLst>
                <a:gd name="connsiteX0" fmla="*/ 0 w 2946742"/>
                <a:gd name="connsiteY0" fmla="*/ 0 h 1768045"/>
                <a:gd name="connsiteX1" fmla="*/ 2946742 w 2946742"/>
                <a:gd name="connsiteY1" fmla="*/ 0 h 1768045"/>
                <a:gd name="connsiteX2" fmla="*/ 2946742 w 2946742"/>
                <a:gd name="connsiteY2" fmla="*/ 1768045 h 1768045"/>
                <a:gd name="connsiteX3" fmla="*/ 0 w 2946742"/>
                <a:gd name="connsiteY3" fmla="*/ 1768045 h 1768045"/>
                <a:gd name="connsiteX4" fmla="*/ 0 w 2946742"/>
                <a:gd name="connsiteY4" fmla="*/ 0 h 1768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742" h="1768045">
                  <a:moveTo>
                    <a:pt x="0" y="0"/>
                  </a:moveTo>
                  <a:lnTo>
                    <a:pt x="2946742" y="0"/>
                  </a:lnTo>
                  <a:lnTo>
                    <a:pt x="2946742" y="1768045"/>
                  </a:lnTo>
                  <a:lnTo>
                    <a:pt x="0" y="176804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1400" kern="1200"/>
                <a:t>SBER_sanctions: {'mean': 0.4353182751540041, 'std_dev': 0.4959683878859905, 'median': 0.0, 'q1': 0.0, 'q3': 1.0, 'min': 0.0, 'max': 1.0}</a:t>
              </a:r>
            </a:p>
          </p:txBody>
        </p:sp>
        <p:sp>
          <p:nvSpPr>
            <p:cNvPr id="35" name="Полилиния: фигура 34">
              <a:extLst>
                <a:ext uri="{FF2B5EF4-FFF2-40B4-BE49-F238E27FC236}">
                  <a16:creationId xmlns:a16="http://schemas.microsoft.com/office/drawing/2014/main" id="{134F4EF4-A710-4AFF-A91E-358C74E8C37B}"/>
                </a:ext>
              </a:extLst>
            </p:cNvPr>
            <p:cNvSpPr/>
            <p:nvPr/>
          </p:nvSpPr>
          <p:spPr>
            <a:xfrm>
              <a:off x="4904203" y="19360953"/>
              <a:ext cx="2946742" cy="1768045"/>
            </a:xfrm>
            <a:custGeom>
              <a:avLst/>
              <a:gdLst>
                <a:gd name="connsiteX0" fmla="*/ 0 w 2946742"/>
                <a:gd name="connsiteY0" fmla="*/ 0 h 1768045"/>
                <a:gd name="connsiteX1" fmla="*/ 2946742 w 2946742"/>
                <a:gd name="connsiteY1" fmla="*/ 0 h 1768045"/>
                <a:gd name="connsiteX2" fmla="*/ 2946742 w 2946742"/>
                <a:gd name="connsiteY2" fmla="*/ 1768045 h 1768045"/>
                <a:gd name="connsiteX3" fmla="*/ 0 w 2946742"/>
                <a:gd name="connsiteY3" fmla="*/ 1768045 h 1768045"/>
                <a:gd name="connsiteX4" fmla="*/ 0 w 2946742"/>
                <a:gd name="connsiteY4" fmla="*/ 0 h 1768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742" h="1768045">
                  <a:moveTo>
                    <a:pt x="0" y="0"/>
                  </a:moveTo>
                  <a:lnTo>
                    <a:pt x="2946742" y="0"/>
                  </a:lnTo>
                  <a:lnTo>
                    <a:pt x="2946742" y="1768045"/>
                  </a:lnTo>
                  <a:lnTo>
                    <a:pt x="0" y="176804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1400" kern="1200"/>
                <a:t>ROSN_sanctions: {'mean': 0.45037645448323066, 'std_dev': 0.4977017680958918, 'median': 0.0, 'q1': 0.0, 'q3': 1.0, 'min': 0.0, 'max': 1.0}</a:t>
              </a:r>
            </a:p>
          </p:txBody>
        </p:sp>
        <p:sp>
          <p:nvSpPr>
            <p:cNvPr id="36" name="Полилиния: фигура 35">
              <a:extLst>
                <a:ext uri="{FF2B5EF4-FFF2-40B4-BE49-F238E27FC236}">
                  <a16:creationId xmlns:a16="http://schemas.microsoft.com/office/drawing/2014/main" id="{C864419A-437F-4F9B-B516-A26375952AA7}"/>
                </a:ext>
              </a:extLst>
            </p:cNvPr>
            <p:cNvSpPr/>
            <p:nvPr/>
          </p:nvSpPr>
          <p:spPr>
            <a:xfrm>
              <a:off x="8145619" y="19360953"/>
              <a:ext cx="2946742" cy="1768045"/>
            </a:xfrm>
            <a:custGeom>
              <a:avLst/>
              <a:gdLst>
                <a:gd name="connsiteX0" fmla="*/ 0 w 2946742"/>
                <a:gd name="connsiteY0" fmla="*/ 0 h 1768045"/>
                <a:gd name="connsiteX1" fmla="*/ 2946742 w 2946742"/>
                <a:gd name="connsiteY1" fmla="*/ 0 h 1768045"/>
                <a:gd name="connsiteX2" fmla="*/ 2946742 w 2946742"/>
                <a:gd name="connsiteY2" fmla="*/ 1768045 h 1768045"/>
                <a:gd name="connsiteX3" fmla="*/ 0 w 2946742"/>
                <a:gd name="connsiteY3" fmla="*/ 1768045 h 1768045"/>
                <a:gd name="connsiteX4" fmla="*/ 0 w 2946742"/>
                <a:gd name="connsiteY4" fmla="*/ 0 h 1768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742" h="1768045">
                  <a:moveTo>
                    <a:pt x="0" y="0"/>
                  </a:moveTo>
                  <a:lnTo>
                    <a:pt x="2946742" y="0"/>
                  </a:lnTo>
                  <a:lnTo>
                    <a:pt x="2946742" y="1768045"/>
                  </a:lnTo>
                  <a:lnTo>
                    <a:pt x="0" y="176804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1400" kern="1200"/>
                <a:t>BELUGA_sold_intern_rights: {'mean': 0.30116358658453113, 'std_dev': 0.45892072755542895, 'median': 0.0, 'q1': 0.0, 'q3': 1.0, 'min': 0.0, 'max': 1.0}</a:t>
              </a:r>
            </a:p>
          </p:txBody>
        </p:sp>
        <p:sp>
          <p:nvSpPr>
            <p:cNvPr id="37" name="Полилиния: фигура 36">
              <a:extLst>
                <a:ext uri="{FF2B5EF4-FFF2-40B4-BE49-F238E27FC236}">
                  <a16:creationId xmlns:a16="http://schemas.microsoft.com/office/drawing/2014/main" id="{5E163D2C-EA68-4648-BD8F-A2CBB9329DA1}"/>
                </a:ext>
              </a:extLst>
            </p:cNvPr>
            <p:cNvSpPr/>
            <p:nvPr/>
          </p:nvSpPr>
          <p:spPr>
            <a:xfrm>
              <a:off x="3283495" y="21423673"/>
              <a:ext cx="2946742" cy="1768045"/>
            </a:xfrm>
            <a:custGeom>
              <a:avLst/>
              <a:gdLst>
                <a:gd name="connsiteX0" fmla="*/ 0 w 2946742"/>
                <a:gd name="connsiteY0" fmla="*/ 0 h 1768045"/>
                <a:gd name="connsiteX1" fmla="*/ 2946742 w 2946742"/>
                <a:gd name="connsiteY1" fmla="*/ 0 h 1768045"/>
                <a:gd name="connsiteX2" fmla="*/ 2946742 w 2946742"/>
                <a:gd name="connsiteY2" fmla="*/ 1768045 h 1768045"/>
                <a:gd name="connsiteX3" fmla="*/ 0 w 2946742"/>
                <a:gd name="connsiteY3" fmla="*/ 1768045 h 1768045"/>
                <a:gd name="connsiteX4" fmla="*/ 0 w 2946742"/>
                <a:gd name="connsiteY4" fmla="*/ 0 h 1768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742" h="1768045">
                  <a:moveTo>
                    <a:pt x="0" y="0"/>
                  </a:moveTo>
                  <a:lnTo>
                    <a:pt x="2946742" y="0"/>
                  </a:lnTo>
                  <a:lnTo>
                    <a:pt x="2946742" y="1768045"/>
                  </a:lnTo>
                  <a:lnTo>
                    <a:pt x="0" y="176804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1400" kern="1200" dirty="0" err="1"/>
                <a:t>RU_inflation</a:t>
              </a:r>
              <a:r>
                <a:rPr lang="ru-RU" sz="1400" kern="1200" dirty="0"/>
                <a:t>: {'</a:t>
              </a:r>
              <a:r>
                <a:rPr lang="ru-RU" sz="1400" kern="1200" dirty="0" err="1"/>
                <a:t>mean</a:t>
              </a:r>
              <a:r>
                <a:rPr lang="ru-RU" sz="1400" kern="1200" dirty="0"/>
                <a:t>': 0.6603969883641341, '</a:t>
              </a:r>
              <a:r>
                <a:rPr lang="ru-RU" sz="1400" kern="1200" dirty="0" err="1"/>
                <a:t>std_dev</a:t>
              </a:r>
              <a:r>
                <a:rPr lang="ru-RU" sz="1400" kern="1200" dirty="0"/>
                <a:t>': 1.1018822531589028, '</a:t>
              </a:r>
              <a:r>
                <a:rPr lang="ru-RU" sz="1400" kern="1200" dirty="0" err="1"/>
                <a:t>median</a:t>
              </a:r>
              <a:r>
                <a:rPr lang="ru-RU" sz="1400" kern="1200" dirty="0"/>
                <a:t>': 0.55, 'q1': 0.28, 'q3': 0.82, '</a:t>
              </a:r>
              <a:r>
                <a:rPr lang="ru-RU" sz="1400" kern="1200" dirty="0" err="1"/>
                <a:t>min</a:t>
              </a:r>
              <a:r>
                <a:rPr lang="ru-RU" sz="1400" kern="1200" dirty="0"/>
                <a:t>': -0.52, '</a:t>
              </a:r>
              <a:r>
                <a:rPr lang="ru-RU" sz="1400" kern="1200" dirty="0" err="1"/>
                <a:t>max</a:t>
              </a:r>
              <a:r>
                <a:rPr lang="ru-RU" sz="1400" kern="1200" dirty="0"/>
                <a:t>': 7.61}</a:t>
              </a:r>
            </a:p>
          </p:txBody>
        </p:sp>
        <p:sp>
          <p:nvSpPr>
            <p:cNvPr id="38" name="Полилиния: фигура 37">
              <a:extLst>
                <a:ext uri="{FF2B5EF4-FFF2-40B4-BE49-F238E27FC236}">
                  <a16:creationId xmlns:a16="http://schemas.microsoft.com/office/drawing/2014/main" id="{50D60473-B939-4051-B8F8-BDBA985F6F55}"/>
                </a:ext>
              </a:extLst>
            </p:cNvPr>
            <p:cNvSpPr/>
            <p:nvPr/>
          </p:nvSpPr>
          <p:spPr>
            <a:xfrm>
              <a:off x="6524911" y="21423673"/>
              <a:ext cx="2946742" cy="1768045"/>
            </a:xfrm>
            <a:custGeom>
              <a:avLst/>
              <a:gdLst>
                <a:gd name="connsiteX0" fmla="*/ 0 w 2946742"/>
                <a:gd name="connsiteY0" fmla="*/ 0 h 1768045"/>
                <a:gd name="connsiteX1" fmla="*/ 2946742 w 2946742"/>
                <a:gd name="connsiteY1" fmla="*/ 0 h 1768045"/>
                <a:gd name="connsiteX2" fmla="*/ 2946742 w 2946742"/>
                <a:gd name="connsiteY2" fmla="*/ 1768045 h 1768045"/>
                <a:gd name="connsiteX3" fmla="*/ 0 w 2946742"/>
                <a:gd name="connsiteY3" fmla="*/ 1768045 h 1768045"/>
                <a:gd name="connsiteX4" fmla="*/ 0 w 2946742"/>
                <a:gd name="connsiteY4" fmla="*/ 0 h 1768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742" h="1768045">
                  <a:moveTo>
                    <a:pt x="0" y="0"/>
                  </a:moveTo>
                  <a:lnTo>
                    <a:pt x="2946742" y="0"/>
                  </a:lnTo>
                  <a:lnTo>
                    <a:pt x="2946742" y="1768045"/>
                  </a:lnTo>
                  <a:lnTo>
                    <a:pt x="0" y="176804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1400" kern="1200"/>
                <a:t>imoex_ema7: {'mean': 2965.7650338886183, 'std_dev': 598.1496667466666, 'median': 2930.437455547813, 'q1': 2413.0018112589246, 'q3': 3426.4116860507693, 'min': 1952.57754062198, 'max': 4269.433054670205}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978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8CBA99-4231-4372-8A75-E7A9746005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1" y="-191321"/>
            <a:ext cx="2687781" cy="800690"/>
          </a:xfrm>
        </p:spPr>
        <p:txBody>
          <a:bodyPr>
            <a:normAutofit/>
          </a:bodyPr>
          <a:lstStyle/>
          <a:p>
            <a:pPr algn="l"/>
            <a:r>
              <a:rPr lang="ru-RU" sz="3200" dirty="0">
                <a:solidFill>
                  <a:srgbClr val="003366"/>
                </a:solidFill>
                <a:latin typeface="Arial Bold"/>
              </a:rPr>
              <a:t>Данные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1FE1867-F66E-40EE-BFE5-B22D5C633D9E}"/>
              </a:ext>
            </a:extLst>
          </p:cNvPr>
          <p:cNvSpPr/>
          <p:nvPr/>
        </p:nvSpPr>
        <p:spPr>
          <a:xfrm>
            <a:off x="0" y="641696"/>
            <a:ext cx="12192000" cy="7013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7BF5BA-D675-4822-B7CC-E796031069B4}"/>
              </a:ext>
            </a:extLst>
          </p:cNvPr>
          <p:cNvSpPr txBox="1"/>
          <p:nvPr/>
        </p:nvSpPr>
        <p:spPr>
          <a:xfrm>
            <a:off x="11576277" y="4075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id="{C3CB2935-ACEF-4E1F-8CA5-561B278F5C60}"/>
              </a:ext>
            </a:extLst>
          </p:cNvPr>
          <p:cNvSpPr/>
          <p:nvPr/>
        </p:nvSpPr>
        <p:spPr>
          <a:xfrm>
            <a:off x="1589427" y="1318878"/>
            <a:ext cx="1669100" cy="1001460"/>
          </a:xfrm>
          <a:custGeom>
            <a:avLst/>
            <a:gdLst>
              <a:gd name="connsiteX0" fmla="*/ 0 w 1669100"/>
              <a:gd name="connsiteY0" fmla="*/ 0 h 1001460"/>
              <a:gd name="connsiteX1" fmla="*/ 1669100 w 1669100"/>
              <a:gd name="connsiteY1" fmla="*/ 0 h 1001460"/>
              <a:gd name="connsiteX2" fmla="*/ 1669100 w 1669100"/>
              <a:gd name="connsiteY2" fmla="*/ 1001460 h 1001460"/>
              <a:gd name="connsiteX3" fmla="*/ 0 w 1669100"/>
              <a:gd name="connsiteY3" fmla="*/ 1001460 h 1001460"/>
              <a:gd name="connsiteX4" fmla="*/ 0 w 1669100"/>
              <a:gd name="connsiteY4" fmla="*/ 0 h 100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9100" h="1001460">
                <a:moveTo>
                  <a:pt x="0" y="0"/>
                </a:moveTo>
                <a:lnTo>
                  <a:pt x="1669100" y="0"/>
                </a:lnTo>
                <a:lnTo>
                  <a:pt x="1669100" y="1001460"/>
                </a:lnTo>
                <a:lnTo>
                  <a:pt x="0" y="1001460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770" tIns="64770" rIns="64770" bIns="64770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b="0" kern="1200"/>
              <a:t>'SU26218RMFS6’</a:t>
            </a:r>
            <a:endParaRPr lang="ru-RU" sz="1700" kern="1200"/>
          </a:p>
        </p:txBody>
      </p:sp>
      <p:sp>
        <p:nvSpPr>
          <p:cNvPr id="12" name="Полилиния: фигура 11">
            <a:extLst>
              <a:ext uri="{FF2B5EF4-FFF2-40B4-BE49-F238E27FC236}">
                <a16:creationId xmlns:a16="http://schemas.microsoft.com/office/drawing/2014/main" id="{2E9121F2-5968-46A9-8C38-F9791B927FA4}"/>
              </a:ext>
            </a:extLst>
          </p:cNvPr>
          <p:cNvSpPr/>
          <p:nvPr/>
        </p:nvSpPr>
        <p:spPr>
          <a:xfrm>
            <a:off x="3425438" y="1318878"/>
            <a:ext cx="1669100" cy="1001460"/>
          </a:xfrm>
          <a:custGeom>
            <a:avLst/>
            <a:gdLst>
              <a:gd name="connsiteX0" fmla="*/ 0 w 1669100"/>
              <a:gd name="connsiteY0" fmla="*/ 0 h 1001460"/>
              <a:gd name="connsiteX1" fmla="*/ 1669100 w 1669100"/>
              <a:gd name="connsiteY1" fmla="*/ 0 h 1001460"/>
              <a:gd name="connsiteX2" fmla="*/ 1669100 w 1669100"/>
              <a:gd name="connsiteY2" fmla="*/ 1001460 h 1001460"/>
              <a:gd name="connsiteX3" fmla="*/ 0 w 1669100"/>
              <a:gd name="connsiteY3" fmla="*/ 1001460 h 1001460"/>
              <a:gd name="connsiteX4" fmla="*/ 0 w 1669100"/>
              <a:gd name="connsiteY4" fmla="*/ 0 h 100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9100" h="1001460">
                <a:moveTo>
                  <a:pt x="0" y="0"/>
                </a:moveTo>
                <a:lnTo>
                  <a:pt x="1669100" y="0"/>
                </a:lnTo>
                <a:lnTo>
                  <a:pt x="1669100" y="1001460"/>
                </a:lnTo>
                <a:lnTo>
                  <a:pt x="0" y="1001460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770" tIns="64770" rIns="64770" bIns="64770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b="0" kern="1200"/>
              <a:t>'SU26219RMFS4’</a:t>
            </a:r>
            <a:endParaRPr lang="ru-RU" sz="1700" kern="1200"/>
          </a:p>
        </p:txBody>
      </p:sp>
      <p:sp>
        <p:nvSpPr>
          <p:cNvPr id="13" name="Полилиния: фигура 12">
            <a:extLst>
              <a:ext uri="{FF2B5EF4-FFF2-40B4-BE49-F238E27FC236}">
                <a16:creationId xmlns:a16="http://schemas.microsoft.com/office/drawing/2014/main" id="{F2695482-0645-4126-ABFB-B82D4F26587F}"/>
              </a:ext>
            </a:extLst>
          </p:cNvPr>
          <p:cNvSpPr/>
          <p:nvPr/>
        </p:nvSpPr>
        <p:spPr>
          <a:xfrm>
            <a:off x="5261449" y="1318878"/>
            <a:ext cx="1669100" cy="1001460"/>
          </a:xfrm>
          <a:custGeom>
            <a:avLst/>
            <a:gdLst>
              <a:gd name="connsiteX0" fmla="*/ 0 w 1669100"/>
              <a:gd name="connsiteY0" fmla="*/ 0 h 1001460"/>
              <a:gd name="connsiteX1" fmla="*/ 1669100 w 1669100"/>
              <a:gd name="connsiteY1" fmla="*/ 0 h 1001460"/>
              <a:gd name="connsiteX2" fmla="*/ 1669100 w 1669100"/>
              <a:gd name="connsiteY2" fmla="*/ 1001460 h 1001460"/>
              <a:gd name="connsiteX3" fmla="*/ 0 w 1669100"/>
              <a:gd name="connsiteY3" fmla="*/ 1001460 h 1001460"/>
              <a:gd name="connsiteX4" fmla="*/ 0 w 1669100"/>
              <a:gd name="connsiteY4" fmla="*/ 0 h 100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9100" h="1001460">
                <a:moveTo>
                  <a:pt x="0" y="0"/>
                </a:moveTo>
                <a:lnTo>
                  <a:pt x="1669100" y="0"/>
                </a:lnTo>
                <a:lnTo>
                  <a:pt x="1669100" y="1001460"/>
                </a:lnTo>
                <a:lnTo>
                  <a:pt x="0" y="1001460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770" tIns="64770" rIns="64770" bIns="64770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b="0" kern="1200"/>
              <a:t>'SU26222RMFS8’</a:t>
            </a:r>
            <a:endParaRPr lang="ru-RU" sz="1700" kern="1200"/>
          </a:p>
        </p:txBody>
      </p:sp>
      <p:sp>
        <p:nvSpPr>
          <p:cNvPr id="14" name="Полилиния: фигура 13">
            <a:extLst>
              <a:ext uri="{FF2B5EF4-FFF2-40B4-BE49-F238E27FC236}">
                <a16:creationId xmlns:a16="http://schemas.microsoft.com/office/drawing/2014/main" id="{C7853E55-67EA-4492-B4BD-A28041BF5C9C}"/>
              </a:ext>
            </a:extLst>
          </p:cNvPr>
          <p:cNvSpPr/>
          <p:nvPr/>
        </p:nvSpPr>
        <p:spPr>
          <a:xfrm>
            <a:off x="7097460" y="1318878"/>
            <a:ext cx="1669100" cy="1001460"/>
          </a:xfrm>
          <a:custGeom>
            <a:avLst/>
            <a:gdLst>
              <a:gd name="connsiteX0" fmla="*/ 0 w 1669100"/>
              <a:gd name="connsiteY0" fmla="*/ 0 h 1001460"/>
              <a:gd name="connsiteX1" fmla="*/ 1669100 w 1669100"/>
              <a:gd name="connsiteY1" fmla="*/ 0 h 1001460"/>
              <a:gd name="connsiteX2" fmla="*/ 1669100 w 1669100"/>
              <a:gd name="connsiteY2" fmla="*/ 1001460 h 1001460"/>
              <a:gd name="connsiteX3" fmla="*/ 0 w 1669100"/>
              <a:gd name="connsiteY3" fmla="*/ 1001460 h 1001460"/>
              <a:gd name="connsiteX4" fmla="*/ 0 w 1669100"/>
              <a:gd name="connsiteY4" fmla="*/ 0 h 100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9100" h="1001460">
                <a:moveTo>
                  <a:pt x="0" y="0"/>
                </a:moveTo>
                <a:lnTo>
                  <a:pt x="1669100" y="0"/>
                </a:lnTo>
                <a:lnTo>
                  <a:pt x="1669100" y="1001460"/>
                </a:lnTo>
                <a:lnTo>
                  <a:pt x="0" y="1001460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770" tIns="64770" rIns="64770" bIns="64770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b="0" kern="1200"/>
              <a:t>'SU26227RMFS7’</a:t>
            </a:r>
            <a:endParaRPr lang="ru-RU" sz="1700" kern="1200"/>
          </a:p>
        </p:txBody>
      </p:sp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5223971E-F680-42DD-9E15-FE545DB5349B}"/>
              </a:ext>
            </a:extLst>
          </p:cNvPr>
          <p:cNvSpPr/>
          <p:nvPr/>
        </p:nvSpPr>
        <p:spPr>
          <a:xfrm>
            <a:off x="8933471" y="1318878"/>
            <a:ext cx="1669100" cy="1001460"/>
          </a:xfrm>
          <a:custGeom>
            <a:avLst/>
            <a:gdLst>
              <a:gd name="connsiteX0" fmla="*/ 0 w 1669100"/>
              <a:gd name="connsiteY0" fmla="*/ 0 h 1001460"/>
              <a:gd name="connsiteX1" fmla="*/ 1669100 w 1669100"/>
              <a:gd name="connsiteY1" fmla="*/ 0 h 1001460"/>
              <a:gd name="connsiteX2" fmla="*/ 1669100 w 1669100"/>
              <a:gd name="connsiteY2" fmla="*/ 1001460 h 1001460"/>
              <a:gd name="connsiteX3" fmla="*/ 0 w 1669100"/>
              <a:gd name="connsiteY3" fmla="*/ 1001460 h 1001460"/>
              <a:gd name="connsiteX4" fmla="*/ 0 w 1669100"/>
              <a:gd name="connsiteY4" fmla="*/ 0 h 100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9100" h="1001460">
                <a:moveTo>
                  <a:pt x="0" y="0"/>
                </a:moveTo>
                <a:lnTo>
                  <a:pt x="1669100" y="0"/>
                </a:lnTo>
                <a:lnTo>
                  <a:pt x="1669100" y="1001460"/>
                </a:lnTo>
                <a:lnTo>
                  <a:pt x="0" y="1001460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770" tIns="64770" rIns="64770" bIns="64770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b="0" kern="1200"/>
              <a:t>'SU26229RMFS3’</a:t>
            </a:r>
            <a:endParaRPr lang="ru-RU" sz="1700" kern="1200"/>
          </a:p>
        </p:txBody>
      </p:sp>
      <p:sp>
        <p:nvSpPr>
          <p:cNvPr id="16" name="Полилиния: фигура 15">
            <a:extLst>
              <a:ext uri="{FF2B5EF4-FFF2-40B4-BE49-F238E27FC236}">
                <a16:creationId xmlns:a16="http://schemas.microsoft.com/office/drawing/2014/main" id="{DB22968C-74BE-4E93-A182-A4188E5D3B4E}"/>
              </a:ext>
            </a:extLst>
          </p:cNvPr>
          <p:cNvSpPr/>
          <p:nvPr/>
        </p:nvSpPr>
        <p:spPr>
          <a:xfrm>
            <a:off x="1589427" y="2487248"/>
            <a:ext cx="1669100" cy="1001460"/>
          </a:xfrm>
          <a:custGeom>
            <a:avLst/>
            <a:gdLst>
              <a:gd name="connsiteX0" fmla="*/ 0 w 1669100"/>
              <a:gd name="connsiteY0" fmla="*/ 0 h 1001460"/>
              <a:gd name="connsiteX1" fmla="*/ 1669100 w 1669100"/>
              <a:gd name="connsiteY1" fmla="*/ 0 h 1001460"/>
              <a:gd name="connsiteX2" fmla="*/ 1669100 w 1669100"/>
              <a:gd name="connsiteY2" fmla="*/ 1001460 h 1001460"/>
              <a:gd name="connsiteX3" fmla="*/ 0 w 1669100"/>
              <a:gd name="connsiteY3" fmla="*/ 1001460 h 1001460"/>
              <a:gd name="connsiteX4" fmla="*/ 0 w 1669100"/>
              <a:gd name="connsiteY4" fmla="*/ 0 h 100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9100" h="1001460">
                <a:moveTo>
                  <a:pt x="0" y="0"/>
                </a:moveTo>
                <a:lnTo>
                  <a:pt x="1669100" y="0"/>
                </a:lnTo>
                <a:lnTo>
                  <a:pt x="1669100" y="1001460"/>
                </a:lnTo>
                <a:lnTo>
                  <a:pt x="0" y="1001460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770" tIns="64770" rIns="64770" bIns="64770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b="0" kern="1200"/>
              <a:t>'SBER’</a:t>
            </a:r>
            <a:endParaRPr lang="ru-RU" sz="1700" kern="1200"/>
          </a:p>
        </p:txBody>
      </p:sp>
      <p:sp>
        <p:nvSpPr>
          <p:cNvPr id="17" name="Полилиния: фигура 16">
            <a:extLst>
              <a:ext uri="{FF2B5EF4-FFF2-40B4-BE49-F238E27FC236}">
                <a16:creationId xmlns:a16="http://schemas.microsoft.com/office/drawing/2014/main" id="{A761C016-D568-4B45-92AD-F4D83E719123}"/>
              </a:ext>
            </a:extLst>
          </p:cNvPr>
          <p:cNvSpPr/>
          <p:nvPr/>
        </p:nvSpPr>
        <p:spPr>
          <a:xfrm>
            <a:off x="3425438" y="2487248"/>
            <a:ext cx="1669100" cy="1001460"/>
          </a:xfrm>
          <a:custGeom>
            <a:avLst/>
            <a:gdLst>
              <a:gd name="connsiteX0" fmla="*/ 0 w 1669100"/>
              <a:gd name="connsiteY0" fmla="*/ 0 h 1001460"/>
              <a:gd name="connsiteX1" fmla="*/ 1669100 w 1669100"/>
              <a:gd name="connsiteY1" fmla="*/ 0 h 1001460"/>
              <a:gd name="connsiteX2" fmla="*/ 1669100 w 1669100"/>
              <a:gd name="connsiteY2" fmla="*/ 1001460 h 1001460"/>
              <a:gd name="connsiteX3" fmla="*/ 0 w 1669100"/>
              <a:gd name="connsiteY3" fmla="*/ 1001460 h 1001460"/>
              <a:gd name="connsiteX4" fmla="*/ 0 w 1669100"/>
              <a:gd name="connsiteY4" fmla="*/ 0 h 100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9100" h="1001460">
                <a:moveTo>
                  <a:pt x="0" y="0"/>
                </a:moveTo>
                <a:lnTo>
                  <a:pt x="1669100" y="0"/>
                </a:lnTo>
                <a:lnTo>
                  <a:pt x="1669100" y="1001460"/>
                </a:lnTo>
                <a:lnTo>
                  <a:pt x="0" y="1001460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770" tIns="64770" rIns="64770" bIns="64770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b="0" kern="1200"/>
              <a:t>'PIKK’</a:t>
            </a:r>
            <a:endParaRPr lang="ru-RU" sz="1700" kern="1200"/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9FF75CAA-B613-4524-B6DD-363550B8CF3E}"/>
              </a:ext>
            </a:extLst>
          </p:cNvPr>
          <p:cNvSpPr/>
          <p:nvPr/>
        </p:nvSpPr>
        <p:spPr>
          <a:xfrm>
            <a:off x="5261449" y="2487248"/>
            <a:ext cx="1669100" cy="1001460"/>
          </a:xfrm>
          <a:custGeom>
            <a:avLst/>
            <a:gdLst>
              <a:gd name="connsiteX0" fmla="*/ 0 w 1669100"/>
              <a:gd name="connsiteY0" fmla="*/ 0 h 1001460"/>
              <a:gd name="connsiteX1" fmla="*/ 1669100 w 1669100"/>
              <a:gd name="connsiteY1" fmla="*/ 0 h 1001460"/>
              <a:gd name="connsiteX2" fmla="*/ 1669100 w 1669100"/>
              <a:gd name="connsiteY2" fmla="*/ 1001460 h 1001460"/>
              <a:gd name="connsiteX3" fmla="*/ 0 w 1669100"/>
              <a:gd name="connsiteY3" fmla="*/ 1001460 h 1001460"/>
              <a:gd name="connsiteX4" fmla="*/ 0 w 1669100"/>
              <a:gd name="connsiteY4" fmla="*/ 0 h 100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9100" h="1001460">
                <a:moveTo>
                  <a:pt x="0" y="0"/>
                </a:moveTo>
                <a:lnTo>
                  <a:pt x="1669100" y="0"/>
                </a:lnTo>
                <a:lnTo>
                  <a:pt x="1669100" y="1001460"/>
                </a:lnTo>
                <a:lnTo>
                  <a:pt x="0" y="1001460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770" tIns="64770" rIns="64770" bIns="64770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b="0" kern="1200"/>
              <a:t>'ROSN’</a:t>
            </a:r>
            <a:endParaRPr lang="ru-RU" sz="1700" kern="1200"/>
          </a:p>
        </p:txBody>
      </p:sp>
      <p:sp>
        <p:nvSpPr>
          <p:cNvPr id="19" name="Полилиния: фигура 18">
            <a:extLst>
              <a:ext uri="{FF2B5EF4-FFF2-40B4-BE49-F238E27FC236}">
                <a16:creationId xmlns:a16="http://schemas.microsoft.com/office/drawing/2014/main" id="{AC5090F8-9EFB-4F89-97DC-A5134848A1CC}"/>
              </a:ext>
            </a:extLst>
          </p:cNvPr>
          <p:cNvSpPr/>
          <p:nvPr/>
        </p:nvSpPr>
        <p:spPr>
          <a:xfrm>
            <a:off x="7097460" y="2487248"/>
            <a:ext cx="1669100" cy="1001460"/>
          </a:xfrm>
          <a:custGeom>
            <a:avLst/>
            <a:gdLst>
              <a:gd name="connsiteX0" fmla="*/ 0 w 1669100"/>
              <a:gd name="connsiteY0" fmla="*/ 0 h 1001460"/>
              <a:gd name="connsiteX1" fmla="*/ 1669100 w 1669100"/>
              <a:gd name="connsiteY1" fmla="*/ 0 h 1001460"/>
              <a:gd name="connsiteX2" fmla="*/ 1669100 w 1669100"/>
              <a:gd name="connsiteY2" fmla="*/ 1001460 h 1001460"/>
              <a:gd name="connsiteX3" fmla="*/ 0 w 1669100"/>
              <a:gd name="connsiteY3" fmla="*/ 1001460 h 1001460"/>
              <a:gd name="connsiteX4" fmla="*/ 0 w 1669100"/>
              <a:gd name="connsiteY4" fmla="*/ 0 h 100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9100" h="1001460">
                <a:moveTo>
                  <a:pt x="0" y="0"/>
                </a:moveTo>
                <a:lnTo>
                  <a:pt x="1669100" y="0"/>
                </a:lnTo>
                <a:lnTo>
                  <a:pt x="1669100" y="1001460"/>
                </a:lnTo>
                <a:lnTo>
                  <a:pt x="0" y="1001460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770" tIns="64770" rIns="64770" bIns="64770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b="0" kern="1200"/>
              <a:t>'BELU’</a:t>
            </a:r>
            <a:endParaRPr lang="ru-RU" sz="1700" kern="1200"/>
          </a:p>
        </p:txBody>
      </p:sp>
      <p:sp>
        <p:nvSpPr>
          <p:cNvPr id="20" name="Полилиния: фигура 19">
            <a:extLst>
              <a:ext uri="{FF2B5EF4-FFF2-40B4-BE49-F238E27FC236}">
                <a16:creationId xmlns:a16="http://schemas.microsoft.com/office/drawing/2014/main" id="{E2882EBD-DD84-45B7-834E-9E64C1EED83A}"/>
              </a:ext>
            </a:extLst>
          </p:cNvPr>
          <p:cNvSpPr/>
          <p:nvPr/>
        </p:nvSpPr>
        <p:spPr>
          <a:xfrm>
            <a:off x="8933471" y="2487248"/>
            <a:ext cx="1669100" cy="1001460"/>
          </a:xfrm>
          <a:custGeom>
            <a:avLst/>
            <a:gdLst>
              <a:gd name="connsiteX0" fmla="*/ 0 w 1669100"/>
              <a:gd name="connsiteY0" fmla="*/ 0 h 1001460"/>
              <a:gd name="connsiteX1" fmla="*/ 1669100 w 1669100"/>
              <a:gd name="connsiteY1" fmla="*/ 0 h 1001460"/>
              <a:gd name="connsiteX2" fmla="*/ 1669100 w 1669100"/>
              <a:gd name="connsiteY2" fmla="*/ 1001460 h 1001460"/>
              <a:gd name="connsiteX3" fmla="*/ 0 w 1669100"/>
              <a:gd name="connsiteY3" fmla="*/ 1001460 h 1001460"/>
              <a:gd name="connsiteX4" fmla="*/ 0 w 1669100"/>
              <a:gd name="connsiteY4" fmla="*/ 0 h 100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9100" h="1001460">
                <a:moveTo>
                  <a:pt x="0" y="0"/>
                </a:moveTo>
                <a:lnTo>
                  <a:pt x="1669100" y="0"/>
                </a:lnTo>
                <a:lnTo>
                  <a:pt x="1669100" y="1001460"/>
                </a:lnTo>
                <a:lnTo>
                  <a:pt x="0" y="1001460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770" tIns="64770" rIns="64770" bIns="64770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b="0" kern="1200"/>
              <a:t>'MGNT’</a:t>
            </a:r>
            <a:endParaRPr lang="ru-RU" sz="1700" kern="1200"/>
          </a:p>
        </p:txBody>
      </p:sp>
      <p:sp>
        <p:nvSpPr>
          <p:cNvPr id="21" name="Полилиния: фигура 20">
            <a:extLst>
              <a:ext uri="{FF2B5EF4-FFF2-40B4-BE49-F238E27FC236}">
                <a16:creationId xmlns:a16="http://schemas.microsoft.com/office/drawing/2014/main" id="{382D13F6-EB2F-48BB-95E0-AB033BFC226C}"/>
              </a:ext>
            </a:extLst>
          </p:cNvPr>
          <p:cNvSpPr/>
          <p:nvPr/>
        </p:nvSpPr>
        <p:spPr>
          <a:xfrm>
            <a:off x="1589427" y="3655619"/>
            <a:ext cx="1669100" cy="1001460"/>
          </a:xfrm>
          <a:custGeom>
            <a:avLst/>
            <a:gdLst>
              <a:gd name="connsiteX0" fmla="*/ 0 w 1669100"/>
              <a:gd name="connsiteY0" fmla="*/ 0 h 1001460"/>
              <a:gd name="connsiteX1" fmla="*/ 1669100 w 1669100"/>
              <a:gd name="connsiteY1" fmla="*/ 0 h 1001460"/>
              <a:gd name="connsiteX2" fmla="*/ 1669100 w 1669100"/>
              <a:gd name="connsiteY2" fmla="*/ 1001460 h 1001460"/>
              <a:gd name="connsiteX3" fmla="*/ 0 w 1669100"/>
              <a:gd name="connsiteY3" fmla="*/ 1001460 h 1001460"/>
              <a:gd name="connsiteX4" fmla="*/ 0 w 1669100"/>
              <a:gd name="connsiteY4" fmla="*/ 0 h 100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9100" h="1001460">
                <a:moveTo>
                  <a:pt x="0" y="0"/>
                </a:moveTo>
                <a:lnTo>
                  <a:pt x="1669100" y="0"/>
                </a:lnTo>
                <a:lnTo>
                  <a:pt x="1669100" y="1001460"/>
                </a:lnTo>
                <a:lnTo>
                  <a:pt x="0" y="1001460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770" tIns="64770" rIns="64770" bIns="64770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b="0" kern="1200"/>
              <a:t>'NLMK’</a:t>
            </a:r>
            <a:endParaRPr lang="ru-RU" sz="1700" kern="1200"/>
          </a:p>
        </p:txBody>
      </p:sp>
      <p:sp>
        <p:nvSpPr>
          <p:cNvPr id="22" name="Полилиния: фигура 21">
            <a:extLst>
              <a:ext uri="{FF2B5EF4-FFF2-40B4-BE49-F238E27FC236}">
                <a16:creationId xmlns:a16="http://schemas.microsoft.com/office/drawing/2014/main" id="{1AB19A0D-9CC1-4C7B-B1D5-7BE18D7E92D7}"/>
              </a:ext>
            </a:extLst>
          </p:cNvPr>
          <p:cNvSpPr/>
          <p:nvPr/>
        </p:nvSpPr>
        <p:spPr>
          <a:xfrm>
            <a:off x="3425438" y="3655619"/>
            <a:ext cx="1669100" cy="1001460"/>
          </a:xfrm>
          <a:custGeom>
            <a:avLst/>
            <a:gdLst>
              <a:gd name="connsiteX0" fmla="*/ 0 w 1669100"/>
              <a:gd name="connsiteY0" fmla="*/ 0 h 1001460"/>
              <a:gd name="connsiteX1" fmla="*/ 1669100 w 1669100"/>
              <a:gd name="connsiteY1" fmla="*/ 0 h 1001460"/>
              <a:gd name="connsiteX2" fmla="*/ 1669100 w 1669100"/>
              <a:gd name="connsiteY2" fmla="*/ 1001460 h 1001460"/>
              <a:gd name="connsiteX3" fmla="*/ 0 w 1669100"/>
              <a:gd name="connsiteY3" fmla="*/ 1001460 h 1001460"/>
              <a:gd name="connsiteX4" fmla="*/ 0 w 1669100"/>
              <a:gd name="connsiteY4" fmla="*/ 0 h 100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9100" h="1001460">
                <a:moveTo>
                  <a:pt x="0" y="0"/>
                </a:moveTo>
                <a:lnTo>
                  <a:pt x="1669100" y="0"/>
                </a:lnTo>
                <a:lnTo>
                  <a:pt x="1669100" y="1001460"/>
                </a:lnTo>
                <a:lnTo>
                  <a:pt x="0" y="1001460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770" tIns="64770" rIns="64770" bIns="64770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b="0" kern="1200"/>
              <a:t>'KROT’</a:t>
            </a:r>
            <a:endParaRPr lang="ru-RU" sz="1700" kern="1200"/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9354F4D7-3A5A-4856-A03D-5D9EFD305B75}"/>
              </a:ext>
            </a:extLst>
          </p:cNvPr>
          <p:cNvSpPr/>
          <p:nvPr/>
        </p:nvSpPr>
        <p:spPr>
          <a:xfrm>
            <a:off x="5261449" y="3655619"/>
            <a:ext cx="1669100" cy="1001460"/>
          </a:xfrm>
          <a:custGeom>
            <a:avLst/>
            <a:gdLst>
              <a:gd name="connsiteX0" fmla="*/ 0 w 1669100"/>
              <a:gd name="connsiteY0" fmla="*/ 0 h 1001460"/>
              <a:gd name="connsiteX1" fmla="*/ 1669100 w 1669100"/>
              <a:gd name="connsiteY1" fmla="*/ 0 h 1001460"/>
              <a:gd name="connsiteX2" fmla="*/ 1669100 w 1669100"/>
              <a:gd name="connsiteY2" fmla="*/ 1001460 h 1001460"/>
              <a:gd name="connsiteX3" fmla="*/ 0 w 1669100"/>
              <a:gd name="connsiteY3" fmla="*/ 1001460 h 1001460"/>
              <a:gd name="connsiteX4" fmla="*/ 0 w 1669100"/>
              <a:gd name="connsiteY4" fmla="*/ 0 h 100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9100" h="1001460">
                <a:moveTo>
                  <a:pt x="0" y="0"/>
                </a:moveTo>
                <a:lnTo>
                  <a:pt x="1669100" y="0"/>
                </a:lnTo>
                <a:lnTo>
                  <a:pt x="1669100" y="1001460"/>
                </a:lnTo>
                <a:lnTo>
                  <a:pt x="0" y="1001460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770" tIns="64770" rIns="64770" bIns="64770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b="0" kern="1200"/>
              <a:t>'CHMF’</a:t>
            </a:r>
            <a:endParaRPr lang="ru-RU" sz="1700" kern="1200"/>
          </a:p>
        </p:txBody>
      </p:sp>
      <p:sp>
        <p:nvSpPr>
          <p:cNvPr id="24" name="Полилиния: фигура 23">
            <a:extLst>
              <a:ext uri="{FF2B5EF4-FFF2-40B4-BE49-F238E27FC236}">
                <a16:creationId xmlns:a16="http://schemas.microsoft.com/office/drawing/2014/main" id="{13384E42-84B9-4059-980B-B1F8E7F438CC}"/>
              </a:ext>
            </a:extLst>
          </p:cNvPr>
          <p:cNvSpPr/>
          <p:nvPr/>
        </p:nvSpPr>
        <p:spPr>
          <a:xfrm>
            <a:off x="7097460" y="3655619"/>
            <a:ext cx="1669100" cy="1001460"/>
          </a:xfrm>
          <a:custGeom>
            <a:avLst/>
            <a:gdLst>
              <a:gd name="connsiteX0" fmla="*/ 0 w 1669100"/>
              <a:gd name="connsiteY0" fmla="*/ 0 h 1001460"/>
              <a:gd name="connsiteX1" fmla="*/ 1669100 w 1669100"/>
              <a:gd name="connsiteY1" fmla="*/ 0 h 1001460"/>
              <a:gd name="connsiteX2" fmla="*/ 1669100 w 1669100"/>
              <a:gd name="connsiteY2" fmla="*/ 1001460 h 1001460"/>
              <a:gd name="connsiteX3" fmla="*/ 0 w 1669100"/>
              <a:gd name="connsiteY3" fmla="*/ 1001460 h 1001460"/>
              <a:gd name="connsiteX4" fmla="*/ 0 w 1669100"/>
              <a:gd name="connsiteY4" fmla="*/ 0 h 100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9100" h="1001460">
                <a:moveTo>
                  <a:pt x="0" y="0"/>
                </a:moveTo>
                <a:lnTo>
                  <a:pt x="1669100" y="0"/>
                </a:lnTo>
                <a:lnTo>
                  <a:pt x="1669100" y="1001460"/>
                </a:lnTo>
                <a:lnTo>
                  <a:pt x="0" y="1001460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770" tIns="64770" rIns="64770" bIns="64770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b="0" kern="1200"/>
              <a:t>'NVTK’</a:t>
            </a:r>
            <a:endParaRPr lang="ru-RU" sz="1700" kern="1200"/>
          </a:p>
        </p:txBody>
      </p:sp>
      <p:sp>
        <p:nvSpPr>
          <p:cNvPr id="25" name="Полилиния: фигура 24">
            <a:extLst>
              <a:ext uri="{FF2B5EF4-FFF2-40B4-BE49-F238E27FC236}">
                <a16:creationId xmlns:a16="http://schemas.microsoft.com/office/drawing/2014/main" id="{808AE463-088B-4B3C-9E84-01F028303D58}"/>
              </a:ext>
            </a:extLst>
          </p:cNvPr>
          <p:cNvSpPr/>
          <p:nvPr/>
        </p:nvSpPr>
        <p:spPr>
          <a:xfrm>
            <a:off x="8933471" y="3655619"/>
            <a:ext cx="1669100" cy="1001460"/>
          </a:xfrm>
          <a:custGeom>
            <a:avLst/>
            <a:gdLst>
              <a:gd name="connsiteX0" fmla="*/ 0 w 1669100"/>
              <a:gd name="connsiteY0" fmla="*/ 0 h 1001460"/>
              <a:gd name="connsiteX1" fmla="*/ 1669100 w 1669100"/>
              <a:gd name="connsiteY1" fmla="*/ 0 h 1001460"/>
              <a:gd name="connsiteX2" fmla="*/ 1669100 w 1669100"/>
              <a:gd name="connsiteY2" fmla="*/ 1001460 h 1001460"/>
              <a:gd name="connsiteX3" fmla="*/ 0 w 1669100"/>
              <a:gd name="connsiteY3" fmla="*/ 1001460 h 1001460"/>
              <a:gd name="connsiteX4" fmla="*/ 0 w 1669100"/>
              <a:gd name="connsiteY4" fmla="*/ 0 h 100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9100" h="1001460">
                <a:moveTo>
                  <a:pt x="0" y="0"/>
                </a:moveTo>
                <a:lnTo>
                  <a:pt x="1669100" y="0"/>
                </a:lnTo>
                <a:lnTo>
                  <a:pt x="1669100" y="1001460"/>
                </a:lnTo>
                <a:lnTo>
                  <a:pt x="0" y="1001460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770" tIns="64770" rIns="64770" bIns="64770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b="0" kern="1200"/>
              <a:t>'PHOR’</a:t>
            </a:r>
            <a:endParaRPr lang="ru-RU" sz="1700" kern="1200"/>
          </a:p>
        </p:txBody>
      </p:sp>
      <p:sp>
        <p:nvSpPr>
          <p:cNvPr id="26" name="Полилиния: фигура 25">
            <a:extLst>
              <a:ext uri="{FF2B5EF4-FFF2-40B4-BE49-F238E27FC236}">
                <a16:creationId xmlns:a16="http://schemas.microsoft.com/office/drawing/2014/main" id="{FE067092-4F4C-4154-8764-170DA08F2EF9}"/>
              </a:ext>
            </a:extLst>
          </p:cNvPr>
          <p:cNvSpPr/>
          <p:nvPr/>
        </p:nvSpPr>
        <p:spPr>
          <a:xfrm>
            <a:off x="4343444" y="4823990"/>
            <a:ext cx="1669100" cy="1001460"/>
          </a:xfrm>
          <a:custGeom>
            <a:avLst/>
            <a:gdLst>
              <a:gd name="connsiteX0" fmla="*/ 0 w 1669100"/>
              <a:gd name="connsiteY0" fmla="*/ 0 h 1001460"/>
              <a:gd name="connsiteX1" fmla="*/ 1669100 w 1669100"/>
              <a:gd name="connsiteY1" fmla="*/ 0 h 1001460"/>
              <a:gd name="connsiteX2" fmla="*/ 1669100 w 1669100"/>
              <a:gd name="connsiteY2" fmla="*/ 1001460 h 1001460"/>
              <a:gd name="connsiteX3" fmla="*/ 0 w 1669100"/>
              <a:gd name="connsiteY3" fmla="*/ 1001460 h 1001460"/>
              <a:gd name="connsiteX4" fmla="*/ 0 w 1669100"/>
              <a:gd name="connsiteY4" fmla="*/ 0 h 100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9100" h="1001460">
                <a:moveTo>
                  <a:pt x="0" y="0"/>
                </a:moveTo>
                <a:lnTo>
                  <a:pt x="1669100" y="0"/>
                </a:lnTo>
                <a:lnTo>
                  <a:pt x="1669100" y="1001460"/>
                </a:lnTo>
                <a:lnTo>
                  <a:pt x="0" y="1001460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770" tIns="64770" rIns="64770" bIns="64770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b="0" kern="1200"/>
              <a:t>'USD’</a:t>
            </a:r>
            <a:endParaRPr lang="ru-RU" sz="1700" kern="1200"/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DDBB5A9C-6D63-4D43-AEF7-D108E74712EE}"/>
              </a:ext>
            </a:extLst>
          </p:cNvPr>
          <p:cNvSpPr/>
          <p:nvPr/>
        </p:nvSpPr>
        <p:spPr>
          <a:xfrm>
            <a:off x="6179455" y="4823990"/>
            <a:ext cx="1669100" cy="1001460"/>
          </a:xfrm>
          <a:custGeom>
            <a:avLst/>
            <a:gdLst>
              <a:gd name="connsiteX0" fmla="*/ 0 w 1669100"/>
              <a:gd name="connsiteY0" fmla="*/ 0 h 1001460"/>
              <a:gd name="connsiteX1" fmla="*/ 1669100 w 1669100"/>
              <a:gd name="connsiteY1" fmla="*/ 0 h 1001460"/>
              <a:gd name="connsiteX2" fmla="*/ 1669100 w 1669100"/>
              <a:gd name="connsiteY2" fmla="*/ 1001460 h 1001460"/>
              <a:gd name="connsiteX3" fmla="*/ 0 w 1669100"/>
              <a:gd name="connsiteY3" fmla="*/ 1001460 h 1001460"/>
              <a:gd name="connsiteX4" fmla="*/ 0 w 1669100"/>
              <a:gd name="connsiteY4" fmla="*/ 0 h 100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9100" h="1001460">
                <a:moveTo>
                  <a:pt x="0" y="0"/>
                </a:moveTo>
                <a:lnTo>
                  <a:pt x="1669100" y="0"/>
                </a:lnTo>
                <a:lnTo>
                  <a:pt x="1669100" y="1001460"/>
                </a:lnTo>
                <a:lnTo>
                  <a:pt x="0" y="1001460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770" tIns="64770" rIns="64770" bIns="64770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b="0" kern="1200"/>
              <a:t>'EUR'</a:t>
            </a:r>
            <a:endParaRPr lang="ru-RU" sz="1700" kern="1200"/>
          </a:p>
        </p:txBody>
      </p:sp>
    </p:spTree>
    <p:extLst>
      <p:ext uri="{BB962C8B-B14F-4D97-AF65-F5344CB8AC3E}">
        <p14:creationId xmlns:p14="http://schemas.microsoft.com/office/powerpoint/2010/main" val="1592926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A795BEC-4B72-4EFB-BCD7-399AE734C586}"/>
              </a:ext>
            </a:extLst>
          </p:cNvPr>
          <p:cNvSpPr txBox="1">
            <a:spLocks/>
          </p:cNvSpPr>
          <p:nvPr/>
        </p:nvSpPr>
        <p:spPr>
          <a:xfrm>
            <a:off x="50801" y="-191321"/>
            <a:ext cx="10792690" cy="8006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dirty="0">
                <a:solidFill>
                  <a:srgbClr val="003366"/>
                </a:solidFill>
                <a:latin typeface="Arial Bold"/>
              </a:rPr>
              <a:t>Выбор риск-факторов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C54108C-8C47-48FA-A44F-1282D24E571D}"/>
              </a:ext>
            </a:extLst>
          </p:cNvPr>
          <p:cNvSpPr/>
          <p:nvPr/>
        </p:nvSpPr>
        <p:spPr>
          <a:xfrm>
            <a:off x="0" y="641696"/>
            <a:ext cx="12192000" cy="7013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7AACAE-8F81-42CD-B0AE-0D3B5DE58B2F}"/>
              </a:ext>
            </a:extLst>
          </p:cNvPr>
          <p:cNvSpPr txBox="1"/>
          <p:nvPr/>
        </p:nvSpPr>
        <p:spPr>
          <a:xfrm>
            <a:off x="11576277" y="4075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002060"/>
                </a:solidFill>
              </a:rPr>
              <a:t>2</a:t>
            </a: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1936317C-3269-40DB-BF0C-88503A106972}"/>
              </a:ext>
            </a:extLst>
          </p:cNvPr>
          <p:cNvGrpSpPr/>
          <p:nvPr/>
        </p:nvGrpSpPr>
        <p:grpSpPr>
          <a:xfrm>
            <a:off x="466594" y="1320620"/>
            <a:ext cx="4576301" cy="4358381"/>
            <a:chOff x="466594" y="1320620"/>
            <a:chExt cx="4576301" cy="4358381"/>
          </a:xfrm>
          <a:solidFill>
            <a:srgbClr val="002060"/>
          </a:solidFill>
        </p:grpSpPr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0E162C2A-8EB4-42F3-B081-7A18A1666465}"/>
                </a:ext>
              </a:extLst>
            </p:cNvPr>
            <p:cNvSpPr/>
            <p:nvPr/>
          </p:nvSpPr>
          <p:spPr>
            <a:xfrm>
              <a:off x="466594" y="1320620"/>
              <a:ext cx="2179191" cy="1307514"/>
            </a:xfrm>
            <a:custGeom>
              <a:avLst/>
              <a:gdLst>
                <a:gd name="connsiteX0" fmla="*/ 0 w 2179191"/>
                <a:gd name="connsiteY0" fmla="*/ 0 h 1307514"/>
                <a:gd name="connsiteX1" fmla="*/ 2179191 w 2179191"/>
                <a:gd name="connsiteY1" fmla="*/ 0 h 1307514"/>
                <a:gd name="connsiteX2" fmla="*/ 2179191 w 2179191"/>
                <a:gd name="connsiteY2" fmla="*/ 1307514 h 1307514"/>
                <a:gd name="connsiteX3" fmla="*/ 0 w 2179191"/>
                <a:gd name="connsiteY3" fmla="*/ 1307514 h 1307514"/>
                <a:gd name="connsiteX4" fmla="*/ 0 w 2179191"/>
                <a:gd name="connsiteY4" fmla="*/ 0 h 1307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9191" h="1307514">
                  <a:moveTo>
                    <a:pt x="0" y="0"/>
                  </a:moveTo>
                  <a:lnTo>
                    <a:pt x="2179191" y="0"/>
                  </a:lnTo>
                  <a:lnTo>
                    <a:pt x="2179191" y="1307514"/>
                  </a:lnTo>
                  <a:lnTo>
                    <a:pt x="0" y="130751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3000" kern="1200" dirty="0"/>
                <a:t>Дата начала СВО</a:t>
              </a:r>
            </a:p>
          </p:txBody>
        </p:sp>
        <p:sp>
          <p:nvSpPr>
            <p:cNvPr id="18" name="Полилиния: фигура 17">
              <a:extLst>
                <a:ext uri="{FF2B5EF4-FFF2-40B4-BE49-F238E27FC236}">
                  <a16:creationId xmlns:a16="http://schemas.microsoft.com/office/drawing/2014/main" id="{66578B59-5EDC-4880-899A-62CC3CD5A683}"/>
                </a:ext>
              </a:extLst>
            </p:cNvPr>
            <p:cNvSpPr/>
            <p:nvPr/>
          </p:nvSpPr>
          <p:spPr>
            <a:xfrm>
              <a:off x="2863704" y="1320620"/>
              <a:ext cx="2179191" cy="1307514"/>
            </a:xfrm>
            <a:custGeom>
              <a:avLst/>
              <a:gdLst>
                <a:gd name="connsiteX0" fmla="*/ 0 w 2179191"/>
                <a:gd name="connsiteY0" fmla="*/ 0 h 1307514"/>
                <a:gd name="connsiteX1" fmla="*/ 2179191 w 2179191"/>
                <a:gd name="connsiteY1" fmla="*/ 0 h 1307514"/>
                <a:gd name="connsiteX2" fmla="*/ 2179191 w 2179191"/>
                <a:gd name="connsiteY2" fmla="*/ 1307514 h 1307514"/>
                <a:gd name="connsiteX3" fmla="*/ 0 w 2179191"/>
                <a:gd name="connsiteY3" fmla="*/ 1307514 h 1307514"/>
                <a:gd name="connsiteX4" fmla="*/ 0 w 2179191"/>
                <a:gd name="connsiteY4" fmla="*/ 0 h 1307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9191" h="1307514">
                  <a:moveTo>
                    <a:pt x="0" y="0"/>
                  </a:moveTo>
                  <a:lnTo>
                    <a:pt x="2179191" y="0"/>
                  </a:lnTo>
                  <a:lnTo>
                    <a:pt x="2179191" y="1307514"/>
                  </a:lnTo>
                  <a:lnTo>
                    <a:pt x="0" y="130751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3000" kern="1200" dirty="0"/>
                <a:t>Санкции </a:t>
              </a:r>
              <a:r>
                <a:rPr lang="ru-RU" sz="3000" kern="1200" dirty="0" err="1"/>
                <a:t>СБЕРа</a:t>
              </a:r>
              <a:endParaRPr lang="ru-RU" sz="3000" kern="1200" dirty="0"/>
            </a:p>
          </p:txBody>
        </p:sp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D707B253-770C-4946-A28A-D3FC803D7D20}"/>
                </a:ext>
              </a:extLst>
            </p:cNvPr>
            <p:cNvSpPr/>
            <p:nvPr/>
          </p:nvSpPr>
          <p:spPr>
            <a:xfrm>
              <a:off x="466594" y="2846054"/>
              <a:ext cx="2179191" cy="1307514"/>
            </a:xfrm>
            <a:custGeom>
              <a:avLst/>
              <a:gdLst>
                <a:gd name="connsiteX0" fmla="*/ 0 w 2179191"/>
                <a:gd name="connsiteY0" fmla="*/ 0 h 1307514"/>
                <a:gd name="connsiteX1" fmla="*/ 2179191 w 2179191"/>
                <a:gd name="connsiteY1" fmla="*/ 0 h 1307514"/>
                <a:gd name="connsiteX2" fmla="*/ 2179191 w 2179191"/>
                <a:gd name="connsiteY2" fmla="*/ 1307514 h 1307514"/>
                <a:gd name="connsiteX3" fmla="*/ 0 w 2179191"/>
                <a:gd name="connsiteY3" fmla="*/ 1307514 h 1307514"/>
                <a:gd name="connsiteX4" fmla="*/ 0 w 2179191"/>
                <a:gd name="connsiteY4" fmla="*/ 0 h 1307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9191" h="1307514">
                  <a:moveTo>
                    <a:pt x="0" y="0"/>
                  </a:moveTo>
                  <a:lnTo>
                    <a:pt x="2179191" y="0"/>
                  </a:lnTo>
                  <a:lnTo>
                    <a:pt x="2179191" y="1307514"/>
                  </a:lnTo>
                  <a:lnTo>
                    <a:pt x="0" y="130751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3000" kern="1200" dirty="0"/>
                <a:t>Санкции </a:t>
              </a:r>
              <a:r>
                <a:rPr lang="en-US" sz="3000" kern="1200" dirty="0"/>
                <a:t>ROSN</a:t>
              </a:r>
              <a:endParaRPr lang="ru-RU" sz="3000" kern="1200" dirty="0"/>
            </a:p>
          </p:txBody>
        </p: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71836A21-B0E9-4A9E-BFE2-3D1A3BD71D2E}"/>
                </a:ext>
              </a:extLst>
            </p:cNvPr>
            <p:cNvSpPr/>
            <p:nvPr/>
          </p:nvSpPr>
          <p:spPr>
            <a:xfrm>
              <a:off x="2863704" y="2846054"/>
              <a:ext cx="2179191" cy="1307514"/>
            </a:xfrm>
            <a:custGeom>
              <a:avLst/>
              <a:gdLst>
                <a:gd name="connsiteX0" fmla="*/ 0 w 2179191"/>
                <a:gd name="connsiteY0" fmla="*/ 0 h 1307514"/>
                <a:gd name="connsiteX1" fmla="*/ 2179191 w 2179191"/>
                <a:gd name="connsiteY1" fmla="*/ 0 h 1307514"/>
                <a:gd name="connsiteX2" fmla="*/ 2179191 w 2179191"/>
                <a:gd name="connsiteY2" fmla="*/ 1307514 h 1307514"/>
                <a:gd name="connsiteX3" fmla="*/ 0 w 2179191"/>
                <a:gd name="connsiteY3" fmla="*/ 1307514 h 1307514"/>
                <a:gd name="connsiteX4" fmla="*/ 0 w 2179191"/>
                <a:gd name="connsiteY4" fmla="*/ 0 h 1307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9191" h="1307514">
                  <a:moveTo>
                    <a:pt x="0" y="0"/>
                  </a:moveTo>
                  <a:lnTo>
                    <a:pt x="2179191" y="0"/>
                  </a:lnTo>
                  <a:lnTo>
                    <a:pt x="2179191" y="1307514"/>
                  </a:lnTo>
                  <a:lnTo>
                    <a:pt x="0" y="130751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3000" kern="1200" dirty="0"/>
                <a:t>Продажа прав Белуги</a:t>
              </a:r>
            </a:p>
          </p:txBody>
        </p:sp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D6E182FE-E782-4D5C-86CD-226898C444E1}"/>
                </a:ext>
              </a:extLst>
            </p:cNvPr>
            <p:cNvSpPr/>
            <p:nvPr/>
          </p:nvSpPr>
          <p:spPr>
            <a:xfrm>
              <a:off x="1665149" y="4371487"/>
              <a:ext cx="2179191" cy="1307514"/>
            </a:xfrm>
            <a:custGeom>
              <a:avLst/>
              <a:gdLst>
                <a:gd name="connsiteX0" fmla="*/ 0 w 2179191"/>
                <a:gd name="connsiteY0" fmla="*/ 0 h 1307514"/>
                <a:gd name="connsiteX1" fmla="*/ 2179191 w 2179191"/>
                <a:gd name="connsiteY1" fmla="*/ 0 h 1307514"/>
                <a:gd name="connsiteX2" fmla="*/ 2179191 w 2179191"/>
                <a:gd name="connsiteY2" fmla="*/ 1307514 h 1307514"/>
                <a:gd name="connsiteX3" fmla="*/ 0 w 2179191"/>
                <a:gd name="connsiteY3" fmla="*/ 1307514 h 1307514"/>
                <a:gd name="connsiteX4" fmla="*/ 0 w 2179191"/>
                <a:gd name="connsiteY4" fmla="*/ 0 h 1307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9191" h="1307514">
                  <a:moveTo>
                    <a:pt x="0" y="0"/>
                  </a:moveTo>
                  <a:lnTo>
                    <a:pt x="2179191" y="0"/>
                  </a:lnTo>
                  <a:lnTo>
                    <a:pt x="2179191" y="1307514"/>
                  </a:lnTo>
                  <a:lnTo>
                    <a:pt x="0" y="1307514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3000" kern="1200" dirty="0"/>
                <a:t>Санкции ФосАгро</a:t>
              </a:r>
            </a:p>
          </p:txBody>
        </p:sp>
      </p:grpSp>
      <p:sp>
        <p:nvSpPr>
          <p:cNvPr id="24" name="Полилиния: фигура 23">
            <a:extLst>
              <a:ext uri="{FF2B5EF4-FFF2-40B4-BE49-F238E27FC236}">
                <a16:creationId xmlns:a16="http://schemas.microsoft.com/office/drawing/2014/main" id="{85A2C033-E85C-437F-BC5C-0F78DDC86DC2}"/>
              </a:ext>
            </a:extLst>
          </p:cNvPr>
          <p:cNvSpPr/>
          <p:nvPr/>
        </p:nvSpPr>
        <p:spPr>
          <a:xfrm>
            <a:off x="5356802" y="905352"/>
            <a:ext cx="2006203" cy="1203721"/>
          </a:xfrm>
          <a:custGeom>
            <a:avLst/>
            <a:gdLst>
              <a:gd name="connsiteX0" fmla="*/ 0 w 2006203"/>
              <a:gd name="connsiteY0" fmla="*/ 0 h 1203721"/>
              <a:gd name="connsiteX1" fmla="*/ 2006203 w 2006203"/>
              <a:gd name="connsiteY1" fmla="*/ 0 h 1203721"/>
              <a:gd name="connsiteX2" fmla="*/ 2006203 w 2006203"/>
              <a:gd name="connsiteY2" fmla="*/ 1203721 h 1203721"/>
              <a:gd name="connsiteX3" fmla="*/ 0 w 2006203"/>
              <a:gd name="connsiteY3" fmla="*/ 1203721 h 1203721"/>
              <a:gd name="connsiteX4" fmla="*/ 0 w 2006203"/>
              <a:gd name="connsiteY4" fmla="*/ 0 h 1203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6203" h="1203721">
                <a:moveTo>
                  <a:pt x="0" y="0"/>
                </a:moveTo>
                <a:lnTo>
                  <a:pt x="2006203" y="0"/>
                </a:lnTo>
                <a:lnTo>
                  <a:pt x="2006203" y="1203721"/>
                </a:lnTo>
                <a:lnTo>
                  <a:pt x="0" y="1203721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ru-RU" sz="1600" kern="1200" dirty="0"/>
              <a:t>Инфляция рубля</a:t>
            </a:r>
          </a:p>
        </p:txBody>
      </p:sp>
      <p:sp>
        <p:nvSpPr>
          <p:cNvPr id="25" name="Полилиния: фигура 24">
            <a:extLst>
              <a:ext uri="{FF2B5EF4-FFF2-40B4-BE49-F238E27FC236}">
                <a16:creationId xmlns:a16="http://schemas.microsoft.com/office/drawing/2014/main" id="{EC974FBB-F283-4776-8D5F-6C1640E61C0E}"/>
              </a:ext>
            </a:extLst>
          </p:cNvPr>
          <p:cNvSpPr/>
          <p:nvPr/>
        </p:nvSpPr>
        <p:spPr>
          <a:xfrm>
            <a:off x="7563625" y="905352"/>
            <a:ext cx="2006203" cy="1203721"/>
          </a:xfrm>
          <a:custGeom>
            <a:avLst/>
            <a:gdLst>
              <a:gd name="connsiteX0" fmla="*/ 0 w 2006203"/>
              <a:gd name="connsiteY0" fmla="*/ 0 h 1203721"/>
              <a:gd name="connsiteX1" fmla="*/ 2006203 w 2006203"/>
              <a:gd name="connsiteY1" fmla="*/ 0 h 1203721"/>
              <a:gd name="connsiteX2" fmla="*/ 2006203 w 2006203"/>
              <a:gd name="connsiteY2" fmla="*/ 1203721 h 1203721"/>
              <a:gd name="connsiteX3" fmla="*/ 0 w 2006203"/>
              <a:gd name="connsiteY3" fmla="*/ 1203721 h 1203721"/>
              <a:gd name="connsiteX4" fmla="*/ 0 w 2006203"/>
              <a:gd name="connsiteY4" fmla="*/ 0 h 1203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6203" h="1203721">
                <a:moveTo>
                  <a:pt x="0" y="0"/>
                </a:moveTo>
                <a:lnTo>
                  <a:pt x="2006203" y="0"/>
                </a:lnTo>
                <a:lnTo>
                  <a:pt x="2006203" y="1203721"/>
                </a:lnTo>
                <a:lnTo>
                  <a:pt x="0" y="1203721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ru-RU" sz="1600" kern="1200" dirty="0"/>
              <a:t>ВВП</a:t>
            </a:r>
          </a:p>
        </p:txBody>
      </p:sp>
      <p:sp>
        <p:nvSpPr>
          <p:cNvPr id="26" name="Полилиния: фигура 25">
            <a:extLst>
              <a:ext uri="{FF2B5EF4-FFF2-40B4-BE49-F238E27FC236}">
                <a16:creationId xmlns:a16="http://schemas.microsoft.com/office/drawing/2014/main" id="{9FE58BEF-2026-4FF0-843A-4AF6F6844557}"/>
              </a:ext>
            </a:extLst>
          </p:cNvPr>
          <p:cNvSpPr/>
          <p:nvPr/>
        </p:nvSpPr>
        <p:spPr>
          <a:xfrm>
            <a:off x="9770448" y="905352"/>
            <a:ext cx="2006203" cy="1203721"/>
          </a:xfrm>
          <a:custGeom>
            <a:avLst/>
            <a:gdLst>
              <a:gd name="connsiteX0" fmla="*/ 0 w 2006203"/>
              <a:gd name="connsiteY0" fmla="*/ 0 h 1203721"/>
              <a:gd name="connsiteX1" fmla="*/ 2006203 w 2006203"/>
              <a:gd name="connsiteY1" fmla="*/ 0 h 1203721"/>
              <a:gd name="connsiteX2" fmla="*/ 2006203 w 2006203"/>
              <a:gd name="connsiteY2" fmla="*/ 1203721 h 1203721"/>
              <a:gd name="connsiteX3" fmla="*/ 0 w 2006203"/>
              <a:gd name="connsiteY3" fmla="*/ 1203721 h 1203721"/>
              <a:gd name="connsiteX4" fmla="*/ 0 w 2006203"/>
              <a:gd name="connsiteY4" fmla="*/ 0 h 1203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6203" h="1203721">
                <a:moveTo>
                  <a:pt x="0" y="0"/>
                </a:moveTo>
                <a:lnTo>
                  <a:pt x="2006203" y="0"/>
                </a:lnTo>
                <a:lnTo>
                  <a:pt x="2006203" y="1203721"/>
                </a:lnTo>
                <a:lnTo>
                  <a:pt x="0" y="1203721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ru-RU" sz="1600" b="0" kern="1200" dirty="0"/>
              <a:t>Активы - в рублях и иностранной валюте</a:t>
            </a:r>
            <a:endParaRPr lang="ru-RU" sz="1600" kern="1200" dirty="0"/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FE6F435A-B742-44D8-A2E3-B1E64DEC6802}"/>
              </a:ext>
            </a:extLst>
          </p:cNvPr>
          <p:cNvSpPr/>
          <p:nvPr/>
        </p:nvSpPr>
        <p:spPr>
          <a:xfrm>
            <a:off x="5356802" y="2309694"/>
            <a:ext cx="2006203" cy="1203721"/>
          </a:xfrm>
          <a:custGeom>
            <a:avLst/>
            <a:gdLst>
              <a:gd name="connsiteX0" fmla="*/ 0 w 2006203"/>
              <a:gd name="connsiteY0" fmla="*/ 0 h 1203721"/>
              <a:gd name="connsiteX1" fmla="*/ 2006203 w 2006203"/>
              <a:gd name="connsiteY1" fmla="*/ 0 h 1203721"/>
              <a:gd name="connsiteX2" fmla="*/ 2006203 w 2006203"/>
              <a:gd name="connsiteY2" fmla="*/ 1203721 h 1203721"/>
              <a:gd name="connsiteX3" fmla="*/ 0 w 2006203"/>
              <a:gd name="connsiteY3" fmla="*/ 1203721 h 1203721"/>
              <a:gd name="connsiteX4" fmla="*/ 0 w 2006203"/>
              <a:gd name="connsiteY4" fmla="*/ 0 h 1203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6203" h="1203721">
                <a:moveTo>
                  <a:pt x="0" y="0"/>
                </a:moveTo>
                <a:lnTo>
                  <a:pt x="2006203" y="0"/>
                </a:lnTo>
                <a:lnTo>
                  <a:pt x="2006203" y="1203721"/>
                </a:lnTo>
                <a:lnTo>
                  <a:pt x="0" y="1203721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ru-RU" sz="1600" b="0" kern="1200" dirty="0"/>
              <a:t>Денежные средства (касса, чеки, денежные средства в пути, в банкоматах)</a:t>
            </a:r>
            <a:endParaRPr lang="ru-RU" sz="1600" kern="1200" dirty="0"/>
          </a:p>
        </p:txBody>
      </p:sp>
      <p:sp>
        <p:nvSpPr>
          <p:cNvPr id="28" name="Полилиния: фигура 27">
            <a:extLst>
              <a:ext uri="{FF2B5EF4-FFF2-40B4-BE49-F238E27FC236}">
                <a16:creationId xmlns:a16="http://schemas.microsoft.com/office/drawing/2014/main" id="{080B011C-5A4E-4851-B967-837EB288C541}"/>
              </a:ext>
            </a:extLst>
          </p:cNvPr>
          <p:cNvSpPr/>
          <p:nvPr/>
        </p:nvSpPr>
        <p:spPr>
          <a:xfrm>
            <a:off x="7563625" y="2309694"/>
            <a:ext cx="2006203" cy="1203721"/>
          </a:xfrm>
          <a:custGeom>
            <a:avLst/>
            <a:gdLst>
              <a:gd name="connsiteX0" fmla="*/ 0 w 2006203"/>
              <a:gd name="connsiteY0" fmla="*/ 0 h 1203721"/>
              <a:gd name="connsiteX1" fmla="*/ 2006203 w 2006203"/>
              <a:gd name="connsiteY1" fmla="*/ 0 h 1203721"/>
              <a:gd name="connsiteX2" fmla="*/ 2006203 w 2006203"/>
              <a:gd name="connsiteY2" fmla="*/ 1203721 h 1203721"/>
              <a:gd name="connsiteX3" fmla="*/ 0 w 2006203"/>
              <a:gd name="connsiteY3" fmla="*/ 1203721 h 1203721"/>
              <a:gd name="connsiteX4" fmla="*/ 0 w 2006203"/>
              <a:gd name="connsiteY4" fmla="*/ 0 h 1203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6203" h="1203721">
                <a:moveTo>
                  <a:pt x="0" y="0"/>
                </a:moveTo>
                <a:lnTo>
                  <a:pt x="2006203" y="0"/>
                </a:lnTo>
                <a:lnTo>
                  <a:pt x="2006203" y="1203721"/>
                </a:lnTo>
                <a:lnTo>
                  <a:pt x="0" y="1203721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ru-RU" sz="1600" b="0" kern="1200" dirty="0"/>
              <a:t>Депозиты в Банке России</a:t>
            </a:r>
            <a:endParaRPr lang="ru-RU" sz="1600" kern="1200" dirty="0"/>
          </a:p>
        </p:txBody>
      </p:sp>
      <p:sp>
        <p:nvSpPr>
          <p:cNvPr id="29" name="Полилиния: фигура 28">
            <a:extLst>
              <a:ext uri="{FF2B5EF4-FFF2-40B4-BE49-F238E27FC236}">
                <a16:creationId xmlns:a16="http://schemas.microsoft.com/office/drawing/2014/main" id="{E7CC58D4-97C2-4356-A4EB-84CB2AC6BFA1}"/>
              </a:ext>
            </a:extLst>
          </p:cNvPr>
          <p:cNvSpPr/>
          <p:nvPr/>
        </p:nvSpPr>
        <p:spPr>
          <a:xfrm>
            <a:off x="9770448" y="2309694"/>
            <a:ext cx="2006203" cy="1203721"/>
          </a:xfrm>
          <a:custGeom>
            <a:avLst/>
            <a:gdLst>
              <a:gd name="connsiteX0" fmla="*/ 0 w 2006203"/>
              <a:gd name="connsiteY0" fmla="*/ 0 h 1203721"/>
              <a:gd name="connsiteX1" fmla="*/ 2006203 w 2006203"/>
              <a:gd name="connsiteY1" fmla="*/ 0 h 1203721"/>
              <a:gd name="connsiteX2" fmla="*/ 2006203 w 2006203"/>
              <a:gd name="connsiteY2" fmla="*/ 1203721 h 1203721"/>
              <a:gd name="connsiteX3" fmla="*/ 0 w 2006203"/>
              <a:gd name="connsiteY3" fmla="*/ 1203721 h 1203721"/>
              <a:gd name="connsiteX4" fmla="*/ 0 w 2006203"/>
              <a:gd name="connsiteY4" fmla="*/ 0 h 1203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6203" h="1203721">
                <a:moveTo>
                  <a:pt x="0" y="0"/>
                </a:moveTo>
                <a:lnTo>
                  <a:pt x="2006203" y="0"/>
                </a:lnTo>
                <a:lnTo>
                  <a:pt x="2006203" y="1203721"/>
                </a:lnTo>
                <a:lnTo>
                  <a:pt x="0" y="1203721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ru-RU" sz="1600" b="0" kern="1200" dirty="0"/>
              <a:t>Обязательные резервы в Банке России</a:t>
            </a:r>
            <a:endParaRPr lang="ru-RU" sz="1600" kern="1200" dirty="0"/>
          </a:p>
        </p:txBody>
      </p:sp>
      <p:sp>
        <p:nvSpPr>
          <p:cNvPr id="30" name="Полилиния: фигура 29">
            <a:extLst>
              <a:ext uri="{FF2B5EF4-FFF2-40B4-BE49-F238E27FC236}">
                <a16:creationId xmlns:a16="http://schemas.microsoft.com/office/drawing/2014/main" id="{BEAE2B4A-A0EF-4F45-9A69-E73FA2F17B26}"/>
              </a:ext>
            </a:extLst>
          </p:cNvPr>
          <p:cNvSpPr/>
          <p:nvPr/>
        </p:nvSpPr>
        <p:spPr>
          <a:xfrm>
            <a:off x="5356802" y="3714036"/>
            <a:ext cx="2006203" cy="1203721"/>
          </a:xfrm>
          <a:custGeom>
            <a:avLst/>
            <a:gdLst>
              <a:gd name="connsiteX0" fmla="*/ 0 w 2006203"/>
              <a:gd name="connsiteY0" fmla="*/ 0 h 1203721"/>
              <a:gd name="connsiteX1" fmla="*/ 2006203 w 2006203"/>
              <a:gd name="connsiteY1" fmla="*/ 0 h 1203721"/>
              <a:gd name="connsiteX2" fmla="*/ 2006203 w 2006203"/>
              <a:gd name="connsiteY2" fmla="*/ 1203721 h 1203721"/>
              <a:gd name="connsiteX3" fmla="*/ 0 w 2006203"/>
              <a:gd name="connsiteY3" fmla="*/ 1203721 h 1203721"/>
              <a:gd name="connsiteX4" fmla="*/ 0 w 2006203"/>
              <a:gd name="connsiteY4" fmla="*/ 0 h 1203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6203" h="1203721">
                <a:moveTo>
                  <a:pt x="0" y="0"/>
                </a:moveTo>
                <a:lnTo>
                  <a:pt x="2006203" y="0"/>
                </a:lnTo>
                <a:lnTo>
                  <a:pt x="2006203" y="1203721"/>
                </a:lnTo>
                <a:lnTo>
                  <a:pt x="0" y="1203721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ru-RU" sz="1600" b="0" kern="1200" dirty="0"/>
              <a:t>Кредиты банкам</a:t>
            </a:r>
            <a:endParaRPr lang="ru-RU" sz="1600" kern="1200" dirty="0"/>
          </a:p>
        </p:txBody>
      </p:sp>
      <p:sp>
        <p:nvSpPr>
          <p:cNvPr id="31" name="Полилиния: фигура 30">
            <a:extLst>
              <a:ext uri="{FF2B5EF4-FFF2-40B4-BE49-F238E27FC236}">
                <a16:creationId xmlns:a16="http://schemas.microsoft.com/office/drawing/2014/main" id="{57CF42C8-6284-41CF-96E7-2E915A44BE87}"/>
              </a:ext>
            </a:extLst>
          </p:cNvPr>
          <p:cNvSpPr/>
          <p:nvPr/>
        </p:nvSpPr>
        <p:spPr>
          <a:xfrm>
            <a:off x="7563625" y="3714036"/>
            <a:ext cx="2006203" cy="1203721"/>
          </a:xfrm>
          <a:custGeom>
            <a:avLst/>
            <a:gdLst>
              <a:gd name="connsiteX0" fmla="*/ 0 w 2006203"/>
              <a:gd name="connsiteY0" fmla="*/ 0 h 1203721"/>
              <a:gd name="connsiteX1" fmla="*/ 2006203 w 2006203"/>
              <a:gd name="connsiteY1" fmla="*/ 0 h 1203721"/>
              <a:gd name="connsiteX2" fmla="*/ 2006203 w 2006203"/>
              <a:gd name="connsiteY2" fmla="*/ 1203721 h 1203721"/>
              <a:gd name="connsiteX3" fmla="*/ 0 w 2006203"/>
              <a:gd name="connsiteY3" fmla="*/ 1203721 h 1203721"/>
              <a:gd name="connsiteX4" fmla="*/ 0 w 2006203"/>
              <a:gd name="connsiteY4" fmla="*/ 0 h 1203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6203" h="1203721">
                <a:moveTo>
                  <a:pt x="0" y="0"/>
                </a:moveTo>
                <a:lnTo>
                  <a:pt x="2006203" y="0"/>
                </a:lnTo>
                <a:lnTo>
                  <a:pt x="2006203" y="1203721"/>
                </a:lnTo>
                <a:lnTo>
                  <a:pt x="0" y="1203721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ru-RU" sz="1600" b="0" kern="1200" dirty="0"/>
              <a:t>Ценные бумаги</a:t>
            </a:r>
            <a:endParaRPr lang="ru-RU" sz="1600" kern="1200" dirty="0"/>
          </a:p>
        </p:txBody>
      </p:sp>
      <p:sp>
        <p:nvSpPr>
          <p:cNvPr id="32" name="Полилиния: фигура 31">
            <a:extLst>
              <a:ext uri="{FF2B5EF4-FFF2-40B4-BE49-F238E27FC236}">
                <a16:creationId xmlns:a16="http://schemas.microsoft.com/office/drawing/2014/main" id="{24CEBC0E-0804-4AD7-8F59-D06244AB3D01}"/>
              </a:ext>
            </a:extLst>
          </p:cNvPr>
          <p:cNvSpPr/>
          <p:nvPr/>
        </p:nvSpPr>
        <p:spPr>
          <a:xfrm>
            <a:off x="9770448" y="3714036"/>
            <a:ext cx="2006203" cy="1203721"/>
          </a:xfrm>
          <a:custGeom>
            <a:avLst/>
            <a:gdLst>
              <a:gd name="connsiteX0" fmla="*/ 0 w 2006203"/>
              <a:gd name="connsiteY0" fmla="*/ 0 h 1203721"/>
              <a:gd name="connsiteX1" fmla="*/ 2006203 w 2006203"/>
              <a:gd name="connsiteY1" fmla="*/ 0 h 1203721"/>
              <a:gd name="connsiteX2" fmla="*/ 2006203 w 2006203"/>
              <a:gd name="connsiteY2" fmla="*/ 1203721 h 1203721"/>
              <a:gd name="connsiteX3" fmla="*/ 0 w 2006203"/>
              <a:gd name="connsiteY3" fmla="*/ 1203721 h 1203721"/>
              <a:gd name="connsiteX4" fmla="*/ 0 w 2006203"/>
              <a:gd name="connsiteY4" fmla="*/ 0 h 1203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6203" h="1203721">
                <a:moveTo>
                  <a:pt x="0" y="0"/>
                </a:moveTo>
                <a:lnTo>
                  <a:pt x="2006203" y="0"/>
                </a:lnTo>
                <a:lnTo>
                  <a:pt x="2006203" y="1203721"/>
                </a:lnTo>
                <a:lnTo>
                  <a:pt x="0" y="1203721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ru-RU" sz="1600" b="0" kern="1200" dirty="0"/>
              <a:t>Участие в уставных капиталах</a:t>
            </a:r>
            <a:endParaRPr lang="ru-RU" sz="1600" kern="1200" dirty="0"/>
          </a:p>
        </p:txBody>
      </p:sp>
      <p:sp>
        <p:nvSpPr>
          <p:cNvPr id="33" name="Полилиния: фигура 32">
            <a:extLst>
              <a:ext uri="{FF2B5EF4-FFF2-40B4-BE49-F238E27FC236}">
                <a16:creationId xmlns:a16="http://schemas.microsoft.com/office/drawing/2014/main" id="{5DE5E468-1A01-4A1C-9CCC-91BB9992334F}"/>
              </a:ext>
            </a:extLst>
          </p:cNvPr>
          <p:cNvSpPr/>
          <p:nvPr/>
        </p:nvSpPr>
        <p:spPr>
          <a:xfrm>
            <a:off x="5356802" y="5118378"/>
            <a:ext cx="2006203" cy="1203721"/>
          </a:xfrm>
          <a:custGeom>
            <a:avLst/>
            <a:gdLst>
              <a:gd name="connsiteX0" fmla="*/ 0 w 2006203"/>
              <a:gd name="connsiteY0" fmla="*/ 0 h 1203721"/>
              <a:gd name="connsiteX1" fmla="*/ 2006203 w 2006203"/>
              <a:gd name="connsiteY1" fmla="*/ 0 h 1203721"/>
              <a:gd name="connsiteX2" fmla="*/ 2006203 w 2006203"/>
              <a:gd name="connsiteY2" fmla="*/ 1203721 h 1203721"/>
              <a:gd name="connsiteX3" fmla="*/ 0 w 2006203"/>
              <a:gd name="connsiteY3" fmla="*/ 1203721 h 1203721"/>
              <a:gd name="connsiteX4" fmla="*/ 0 w 2006203"/>
              <a:gd name="connsiteY4" fmla="*/ 0 h 1203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6203" h="1203721">
                <a:moveTo>
                  <a:pt x="0" y="0"/>
                </a:moveTo>
                <a:lnTo>
                  <a:pt x="2006203" y="0"/>
                </a:lnTo>
                <a:lnTo>
                  <a:pt x="2006203" y="1203721"/>
                </a:lnTo>
                <a:lnTo>
                  <a:pt x="0" y="1203721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ru-RU" sz="1600" b="0" kern="1200" dirty="0"/>
              <a:t>Кредитный портфель и прочие размещенные средства</a:t>
            </a:r>
            <a:endParaRPr lang="ru-RU" sz="1600" kern="1200" dirty="0"/>
          </a:p>
        </p:txBody>
      </p:sp>
      <p:sp>
        <p:nvSpPr>
          <p:cNvPr id="34" name="Полилиния: фигура 33">
            <a:extLst>
              <a:ext uri="{FF2B5EF4-FFF2-40B4-BE49-F238E27FC236}">
                <a16:creationId xmlns:a16="http://schemas.microsoft.com/office/drawing/2014/main" id="{94D4706A-14FF-412B-889D-CC74A421ED97}"/>
              </a:ext>
            </a:extLst>
          </p:cNvPr>
          <p:cNvSpPr/>
          <p:nvPr/>
        </p:nvSpPr>
        <p:spPr>
          <a:xfrm>
            <a:off x="7563625" y="5118378"/>
            <a:ext cx="2006203" cy="1203721"/>
          </a:xfrm>
          <a:custGeom>
            <a:avLst/>
            <a:gdLst>
              <a:gd name="connsiteX0" fmla="*/ 0 w 2006203"/>
              <a:gd name="connsiteY0" fmla="*/ 0 h 1203721"/>
              <a:gd name="connsiteX1" fmla="*/ 2006203 w 2006203"/>
              <a:gd name="connsiteY1" fmla="*/ 0 h 1203721"/>
              <a:gd name="connsiteX2" fmla="*/ 2006203 w 2006203"/>
              <a:gd name="connsiteY2" fmla="*/ 1203721 h 1203721"/>
              <a:gd name="connsiteX3" fmla="*/ 0 w 2006203"/>
              <a:gd name="connsiteY3" fmla="*/ 1203721 h 1203721"/>
              <a:gd name="connsiteX4" fmla="*/ 0 w 2006203"/>
              <a:gd name="connsiteY4" fmla="*/ 0 h 1203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6203" h="1203721">
                <a:moveTo>
                  <a:pt x="0" y="0"/>
                </a:moveTo>
                <a:lnTo>
                  <a:pt x="2006203" y="0"/>
                </a:lnTo>
                <a:lnTo>
                  <a:pt x="2006203" y="1203721"/>
                </a:lnTo>
                <a:lnTo>
                  <a:pt x="0" y="1203721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ru-RU" sz="1600" b="0" kern="1200" dirty="0"/>
              <a:t>Основные средства и финансовая аренда</a:t>
            </a:r>
            <a:endParaRPr lang="ru-RU" sz="1600" kern="1200" dirty="0"/>
          </a:p>
        </p:txBody>
      </p:sp>
      <p:sp>
        <p:nvSpPr>
          <p:cNvPr id="35" name="Полилиния: фигура 34">
            <a:extLst>
              <a:ext uri="{FF2B5EF4-FFF2-40B4-BE49-F238E27FC236}">
                <a16:creationId xmlns:a16="http://schemas.microsoft.com/office/drawing/2014/main" id="{6D640560-E5F9-4EAE-A999-1C55280BFD1F}"/>
              </a:ext>
            </a:extLst>
          </p:cNvPr>
          <p:cNvSpPr/>
          <p:nvPr/>
        </p:nvSpPr>
        <p:spPr>
          <a:xfrm>
            <a:off x="9770448" y="5118378"/>
            <a:ext cx="2006203" cy="1203721"/>
          </a:xfrm>
          <a:custGeom>
            <a:avLst/>
            <a:gdLst>
              <a:gd name="connsiteX0" fmla="*/ 0 w 2006203"/>
              <a:gd name="connsiteY0" fmla="*/ 0 h 1203721"/>
              <a:gd name="connsiteX1" fmla="*/ 2006203 w 2006203"/>
              <a:gd name="connsiteY1" fmla="*/ 0 h 1203721"/>
              <a:gd name="connsiteX2" fmla="*/ 2006203 w 2006203"/>
              <a:gd name="connsiteY2" fmla="*/ 1203721 h 1203721"/>
              <a:gd name="connsiteX3" fmla="*/ 0 w 2006203"/>
              <a:gd name="connsiteY3" fmla="*/ 1203721 h 1203721"/>
              <a:gd name="connsiteX4" fmla="*/ 0 w 2006203"/>
              <a:gd name="connsiteY4" fmla="*/ 0 h 1203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6203" h="1203721">
                <a:moveTo>
                  <a:pt x="0" y="0"/>
                </a:moveTo>
                <a:lnTo>
                  <a:pt x="2006203" y="0"/>
                </a:lnTo>
                <a:lnTo>
                  <a:pt x="2006203" y="1203721"/>
                </a:lnTo>
                <a:lnTo>
                  <a:pt x="0" y="1203721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ru-RU" sz="1600" b="0" kern="1200"/>
              <a:t>Прочие активы</a:t>
            </a:r>
            <a:endParaRPr lang="ru-RU" sz="1600" kern="1200" dirty="0"/>
          </a:p>
        </p:txBody>
      </p:sp>
    </p:spTree>
    <p:extLst>
      <p:ext uri="{BB962C8B-B14F-4D97-AF65-F5344CB8AC3E}">
        <p14:creationId xmlns:p14="http://schemas.microsoft.com/office/powerpoint/2010/main" val="2521450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0CAB98C-5C5D-42F4-9FC0-874F71754F3D}"/>
              </a:ext>
            </a:extLst>
          </p:cNvPr>
          <p:cNvSpPr txBox="1">
            <a:spLocks/>
          </p:cNvSpPr>
          <p:nvPr/>
        </p:nvSpPr>
        <p:spPr>
          <a:xfrm>
            <a:off x="50801" y="-191321"/>
            <a:ext cx="10977417" cy="8006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dirty="0">
                <a:solidFill>
                  <a:srgbClr val="003366"/>
                </a:solidFill>
                <a:latin typeface="Arial Bold"/>
              </a:rPr>
              <a:t>Анализ временных рядов риск-факторов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F9E07FC-DC30-4D21-93D4-286AB4015A25}"/>
              </a:ext>
            </a:extLst>
          </p:cNvPr>
          <p:cNvSpPr/>
          <p:nvPr/>
        </p:nvSpPr>
        <p:spPr>
          <a:xfrm>
            <a:off x="0" y="641696"/>
            <a:ext cx="12192000" cy="7013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3448D1-4B00-488C-B417-725C4D109A9B}"/>
              </a:ext>
            </a:extLst>
          </p:cNvPr>
          <p:cNvSpPr txBox="1"/>
          <p:nvPr/>
        </p:nvSpPr>
        <p:spPr>
          <a:xfrm>
            <a:off x="11576277" y="4075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002060"/>
                </a:solidFill>
              </a:rPr>
              <a:t>3</a:t>
            </a:r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D25CCAD5-6381-4A56-AFA5-354A7246303A}"/>
              </a:ext>
            </a:extLst>
          </p:cNvPr>
          <p:cNvGrpSpPr/>
          <p:nvPr/>
        </p:nvGrpSpPr>
        <p:grpSpPr>
          <a:xfrm>
            <a:off x="609312" y="1045914"/>
            <a:ext cx="10973377" cy="4766172"/>
            <a:chOff x="609312" y="861234"/>
            <a:chExt cx="10973377" cy="4766172"/>
          </a:xfrm>
        </p:grpSpPr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A9F6EA65-7B73-412D-9CF0-3FEF19096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312" y="861235"/>
              <a:ext cx="3628581" cy="2335099"/>
            </a:xfrm>
            <a:prstGeom prst="rect">
              <a:avLst/>
            </a:prstGeom>
          </p:spPr>
        </p:pic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E09D15E1-2ECC-435D-ADAF-D9EF8AF49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1709" y="861234"/>
              <a:ext cx="3628581" cy="2335099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BE4CD1B-1997-4505-A52F-0DA8D79BA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54107" y="861234"/>
              <a:ext cx="3628582" cy="2335099"/>
            </a:xfrm>
            <a:prstGeom prst="rect">
              <a:avLst/>
            </a:prstGeom>
          </p:spPr>
        </p:pic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0B25DA90-3DE0-4258-B7A3-CEE74719E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312" y="3292308"/>
              <a:ext cx="3628581" cy="2335098"/>
            </a:xfrm>
            <a:prstGeom prst="rect">
              <a:avLst/>
            </a:prstGeom>
          </p:spPr>
        </p:pic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6C6A8024-F465-426F-BFEF-3DF63680B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81709" y="3292307"/>
              <a:ext cx="3628581" cy="2335098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9EE19DF6-9A1D-4BBA-84CA-B7E67424D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54107" y="3292307"/>
              <a:ext cx="3628581" cy="2335099"/>
            </a:xfrm>
            <a:prstGeom prst="rect">
              <a:avLst/>
            </a:prstGeom>
          </p:spPr>
        </p:pic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944BAEB8-DDC8-4743-928F-5709E7EACD0E}"/>
              </a:ext>
            </a:extLst>
          </p:cNvPr>
          <p:cNvGrpSpPr/>
          <p:nvPr/>
        </p:nvGrpSpPr>
        <p:grpSpPr>
          <a:xfrm>
            <a:off x="609312" y="1045914"/>
            <a:ext cx="10973376" cy="4766172"/>
            <a:chOff x="609312" y="861234"/>
            <a:chExt cx="10973376" cy="4766172"/>
          </a:xfrm>
        </p:grpSpPr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2734BE51-F672-4CE2-BEFF-568C8377D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312" y="861235"/>
              <a:ext cx="3628581" cy="2335098"/>
            </a:xfrm>
            <a:prstGeom prst="rect">
              <a:avLst/>
            </a:prstGeom>
          </p:spPr>
        </p:pic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3B48F92D-4500-4A58-AB06-CE54A8CC6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81709" y="861234"/>
              <a:ext cx="3628581" cy="2335098"/>
            </a:xfrm>
            <a:prstGeom prst="rect">
              <a:avLst/>
            </a:prstGeom>
          </p:spPr>
        </p:pic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59C9F250-F399-4BB9-9219-89ED1321F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54107" y="861234"/>
              <a:ext cx="3628581" cy="2335099"/>
            </a:xfrm>
            <a:prstGeom prst="rect">
              <a:avLst/>
            </a:prstGeom>
          </p:spPr>
        </p:pic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E256D2E1-4EEB-42FA-BC26-23D97DA60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313" y="3292308"/>
              <a:ext cx="3628579" cy="2335098"/>
            </a:xfrm>
            <a:prstGeom prst="rect">
              <a:avLst/>
            </a:prstGeom>
          </p:spPr>
        </p:pic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32F89AAF-EF92-4C22-A757-16E7F908A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81709" y="3300490"/>
              <a:ext cx="3628581" cy="2318731"/>
            </a:xfrm>
            <a:prstGeom prst="rect">
              <a:avLst/>
            </a:prstGeom>
          </p:spPr>
        </p:pic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4CBE9E4B-5D96-4117-986C-1442678DD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54107" y="3292307"/>
              <a:ext cx="3628581" cy="2335098"/>
            </a:xfrm>
            <a:prstGeom prst="rect">
              <a:avLst/>
            </a:prstGeom>
          </p:spPr>
        </p:pic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E542CED4-EA99-47D8-B8DC-713C31F25C09}"/>
              </a:ext>
            </a:extLst>
          </p:cNvPr>
          <p:cNvGrpSpPr/>
          <p:nvPr/>
        </p:nvGrpSpPr>
        <p:grpSpPr>
          <a:xfrm>
            <a:off x="609313" y="1045914"/>
            <a:ext cx="10973375" cy="4766171"/>
            <a:chOff x="609313" y="861234"/>
            <a:chExt cx="10973375" cy="4766171"/>
          </a:xfrm>
        </p:grpSpPr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72274CEF-FAB8-401F-99CF-4E6CEC908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313" y="861235"/>
              <a:ext cx="3628579" cy="2335098"/>
            </a:xfrm>
            <a:prstGeom prst="rect">
              <a:avLst/>
            </a:prstGeom>
          </p:spPr>
        </p:pic>
        <p:pic>
          <p:nvPicPr>
            <p:cNvPr id="33" name="Рисунок 32">
              <a:extLst>
                <a:ext uri="{FF2B5EF4-FFF2-40B4-BE49-F238E27FC236}">
                  <a16:creationId xmlns:a16="http://schemas.microsoft.com/office/drawing/2014/main" id="{B6E742EC-13EA-4D3B-AFB0-40F84D2AC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81710" y="861234"/>
              <a:ext cx="3628579" cy="2335098"/>
            </a:xfrm>
            <a:prstGeom prst="rect">
              <a:avLst/>
            </a:prstGeom>
          </p:spPr>
        </p:pic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5B1DEABD-6881-4D88-B10A-A693153B5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54107" y="861234"/>
              <a:ext cx="3628581" cy="2335098"/>
            </a:xfrm>
            <a:prstGeom prst="rect">
              <a:avLst/>
            </a:prstGeom>
          </p:spPr>
        </p:pic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AF183A85-8538-4F18-8634-554654837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313" y="3292308"/>
              <a:ext cx="3628579" cy="2335097"/>
            </a:xfrm>
            <a:prstGeom prst="rect">
              <a:avLst/>
            </a:prstGeom>
          </p:spPr>
        </p:pic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3C140D3E-66AB-4F11-8D81-E7EBD3720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94426" y="3300490"/>
              <a:ext cx="3603146" cy="2318731"/>
            </a:xfrm>
            <a:prstGeom prst="rect">
              <a:avLst/>
            </a:prstGeom>
          </p:spPr>
        </p:pic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2B0C0B8C-A375-40AD-858F-87AEE8504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54107" y="3383482"/>
              <a:ext cx="3628581" cy="2152748"/>
            </a:xfrm>
            <a:prstGeom prst="rect">
              <a:avLst/>
            </a:prstGeom>
          </p:spPr>
        </p:pic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E50D4916-E800-4A45-BC91-2906EFE2BC8F}"/>
              </a:ext>
            </a:extLst>
          </p:cNvPr>
          <p:cNvGrpSpPr/>
          <p:nvPr/>
        </p:nvGrpSpPr>
        <p:grpSpPr>
          <a:xfrm>
            <a:off x="609313" y="1045914"/>
            <a:ext cx="10973374" cy="4757986"/>
            <a:chOff x="609313" y="861234"/>
            <a:chExt cx="10973374" cy="4757986"/>
          </a:xfrm>
        </p:grpSpPr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B543326B-2ABE-4981-AD33-2FC23633F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313" y="874811"/>
              <a:ext cx="3628579" cy="2307945"/>
            </a:xfrm>
            <a:prstGeom prst="rect">
              <a:avLst/>
            </a:prstGeom>
          </p:spPr>
        </p:pic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B0FA149B-EFDD-4EE2-9E86-A056273B2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81710" y="861234"/>
              <a:ext cx="3628579" cy="2335097"/>
            </a:xfrm>
            <a:prstGeom prst="rect">
              <a:avLst/>
            </a:prstGeom>
          </p:spPr>
        </p:pic>
        <p:pic>
          <p:nvPicPr>
            <p:cNvPr id="41" name="Рисунок 40">
              <a:extLst>
                <a:ext uri="{FF2B5EF4-FFF2-40B4-BE49-F238E27FC236}">
                  <a16:creationId xmlns:a16="http://schemas.microsoft.com/office/drawing/2014/main" id="{93AF4BC8-2329-4403-8488-3ABE95AB2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54108" y="861234"/>
              <a:ext cx="3628579" cy="2335098"/>
            </a:xfrm>
            <a:prstGeom prst="rect">
              <a:avLst/>
            </a:prstGeom>
          </p:spPr>
        </p:pic>
        <p:pic>
          <p:nvPicPr>
            <p:cNvPr id="42" name="Рисунок 41">
              <a:extLst>
                <a:ext uri="{FF2B5EF4-FFF2-40B4-BE49-F238E27FC236}">
                  <a16:creationId xmlns:a16="http://schemas.microsoft.com/office/drawing/2014/main" id="{2088C08B-CE31-4BD5-BD4C-DA73E3F9D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313" y="3303194"/>
              <a:ext cx="3628579" cy="2313325"/>
            </a:xfrm>
            <a:prstGeom prst="rect">
              <a:avLst/>
            </a:prstGeom>
          </p:spPr>
        </p:pic>
        <p:pic>
          <p:nvPicPr>
            <p:cNvPr id="43" name="Рисунок 42">
              <a:extLst>
                <a:ext uri="{FF2B5EF4-FFF2-40B4-BE49-F238E27FC236}">
                  <a16:creationId xmlns:a16="http://schemas.microsoft.com/office/drawing/2014/main" id="{3E481D19-E524-4044-B411-CF7157676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94426" y="3300490"/>
              <a:ext cx="3603146" cy="2318730"/>
            </a:xfrm>
            <a:prstGeom prst="rect">
              <a:avLst/>
            </a:prstGeom>
          </p:spPr>
        </p:pic>
        <p:pic>
          <p:nvPicPr>
            <p:cNvPr id="44" name="Рисунок 43">
              <a:extLst>
                <a:ext uri="{FF2B5EF4-FFF2-40B4-BE49-F238E27FC236}">
                  <a16:creationId xmlns:a16="http://schemas.microsoft.com/office/drawing/2014/main" id="{63C66A6C-A1DD-4028-A18A-1ED459D3D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095787" y="3383482"/>
              <a:ext cx="3345220" cy="2152748"/>
            </a:xfrm>
            <a:prstGeom prst="rect">
              <a:avLst/>
            </a:prstGeom>
          </p:spPr>
        </p:pic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CD2DFEF6-A1DC-455C-92CB-CEC911A3656F}"/>
              </a:ext>
            </a:extLst>
          </p:cNvPr>
          <p:cNvGrpSpPr/>
          <p:nvPr/>
        </p:nvGrpSpPr>
        <p:grpSpPr>
          <a:xfrm>
            <a:off x="630409" y="1045914"/>
            <a:ext cx="10952278" cy="4757986"/>
            <a:chOff x="630409" y="861234"/>
            <a:chExt cx="10952278" cy="4757986"/>
          </a:xfrm>
        </p:grpSpPr>
        <p:pic>
          <p:nvPicPr>
            <p:cNvPr id="46" name="Рисунок 45">
              <a:extLst>
                <a:ext uri="{FF2B5EF4-FFF2-40B4-BE49-F238E27FC236}">
                  <a16:creationId xmlns:a16="http://schemas.microsoft.com/office/drawing/2014/main" id="{CD8C6FA6-EA2D-45DE-8AA2-383CA167F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0409" y="874811"/>
              <a:ext cx="3586386" cy="2307945"/>
            </a:xfrm>
            <a:prstGeom prst="rect">
              <a:avLst/>
            </a:prstGeom>
          </p:spPr>
        </p:pic>
        <p:pic>
          <p:nvPicPr>
            <p:cNvPr id="47" name="Рисунок 46">
              <a:extLst>
                <a:ext uri="{FF2B5EF4-FFF2-40B4-BE49-F238E27FC236}">
                  <a16:creationId xmlns:a16="http://schemas.microsoft.com/office/drawing/2014/main" id="{13410DE4-8935-43A0-A046-2A32BE31E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81710" y="861234"/>
              <a:ext cx="3628578" cy="2335097"/>
            </a:xfrm>
            <a:prstGeom prst="rect">
              <a:avLst/>
            </a:prstGeom>
          </p:spPr>
        </p:pic>
        <p:pic>
          <p:nvPicPr>
            <p:cNvPr id="48" name="Рисунок 47">
              <a:extLst>
                <a:ext uri="{FF2B5EF4-FFF2-40B4-BE49-F238E27FC236}">
                  <a16:creationId xmlns:a16="http://schemas.microsoft.com/office/drawing/2014/main" id="{CBA3AB22-BA57-4D86-B6A2-DC49FC7D2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54108" y="861234"/>
              <a:ext cx="3628579" cy="2335097"/>
            </a:xfrm>
            <a:prstGeom prst="rect">
              <a:avLst/>
            </a:prstGeom>
          </p:spPr>
        </p:pic>
        <p:pic>
          <p:nvPicPr>
            <p:cNvPr id="49" name="Рисунок 48">
              <a:extLst>
                <a:ext uri="{FF2B5EF4-FFF2-40B4-BE49-F238E27FC236}">
                  <a16:creationId xmlns:a16="http://schemas.microsoft.com/office/drawing/2014/main" id="{2658CD92-1457-4C27-A722-DDBF25348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88567" y="3303194"/>
              <a:ext cx="3607433" cy="2313325"/>
            </a:xfrm>
            <a:prstGeom prst="rect">
              <a:avLst/>
            </a:prstGeom>
          </p:spPr>
        </p:pic>
        <p:pic>
          <p:nvPicPr>
            <p:cNvPr id="50" name="Рисунок 49">
              <a:extLst>
                <a:ext uri="{FF2B5EF4-FFF2-40B4-BE49-F238E27FC236}">
                  <a16:creationId xmlns:a16="http://schemas.microsoft.com/office/drawing/2014/main" id="{AA3CC022-FA21-4272-B1E7-EDA927436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243413" y="3300490"/>
              <a:ext cx="3564994" cy="23187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955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decel="2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2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8" decel="2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2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" presetClass="entr" presetSubtype="8" decel="2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xit" presetSubtype="2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" presetClass="entr" presetSubtype="8" decel="2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0CAB98C-5C5D-42F4-9FC0-874F71754F3D}"/>
              </a:ext>
            </a:extLst>
          </p:cNvPr>
          <p:cNvSpPr txBox="1">
            <a:spLocks/>
          </p:cNvSpPr>
          <p:nvPr/>
        </p:nvSpPr>
        <p:spPr>
          <a:xfrm>
            <a:off x="50801" y="-191321"/>
            <a:ext cx="10977417" cy="8006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dirty="0">
                <a:solidFill>
                  <a:srgbClr val="003366"/>
                </a:solidFill>
                <a:latin typeface="Arial Bold"/>
              </a:rPr>
              <a:t>Анализ временных рядов риск-факторов: изменение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F9E07FC-DC30-4D21-93D4-286AB4015A25}"/>
              </a:ext>
            </a:extLst>
          </p:cNvPr>
          <p:cNvSpPr/>
          <p:nvPr/>
        </p:nvSpPr>
        <p:spPr>
          <a:xfrm>
            <a:off x="0" y="641696"/>
            <a:ext cx="12192000" cy="7013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3448D1-4B00-488C-B417-725C4D109A9B}"/>
              </a:ext>
            </a:extLst>
          </p:cNvPr>
          <p:cNvSpPr txBox="1"/>
          <p:nvPr/>
        </p:nvSpPr>
        <p:spPr>
          <a:xfrm>
            <a:off x="11489986" y="40757"/>
            <a:ext cx="705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002060"/>
                </a:solidFill>
              </a:rPr>
              <a:t>3.5</a:t>
            </a:r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D25CCAD5-6381-4A56-AFA5-354A7246303A}"/>
              </a:ext>
            </a:extLst>
          </p:cNvPr>
          <p:cNvGrpSpPr/>
          <p:nvPr/>
        </p:nvGrpSpPr>
        <p:grpSpPr>
          <a:xfrm>
            <a:off x="609312" y="1075761"/>
            <a:ext cx="10973377" cy="4706478"/>
            <a:chOff x="609312" y="891081"/>
            <a:chExt cx="10973377" cy="4706478"/>
          </a:xfrm>
        </p:grpSpPr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A9F6EA65-7B73-412D-9CF0-3FEF19096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312" y="913598"/>
              <a:ext cx="3628581" cy="2230373"/>
            </a:xfrm>
            <a:prstGeom prst="rect">
              <a:avLst/>
            </a:prstGeom>
          </p:spPr>
        </p:pic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E09D15E1-2ECC-435D-ADAF-D9EF8AF49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81709" y="913597"/>
              <a:ext cx="3628581" cy="2230373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BE4CD1B-1997-4505-A52F-0DA8D79BA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54107" y="891081"/>
              <a:ext cx="3628582" cy="2275405"/>
            </a:xfrm>
            <a:prstGeom prst="rect">
              <a:avLst/>
            </a:prstGeom>
          </p:spPr>
        </p:pic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0B25DA90-3DE0-4258-B7A3-CEE74719E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312" y="3322155"/>
              <a:ext cx="3628581" cy="2275404"/>
            </a:xfrm>
            <a:prstGeom prst="rect">
              <a:avLst/>
            </a:prstGeom>
          </p:spPr>
        </p:pic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6C6A8024-F465-426F-BFEF-3DF63680B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81709" y="3322154"/>
              <a:ext cx="3628581" cy="2275404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9EE19DF6-9A1D-4BBA-84CA-B7E67424D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54107" y="3322154"/>
              <a:ext cx="3628581" cy="2275404"/>
            </a:xfrm>
            <a:prstGeom prst="rect">
              <a:avLst/>
            </a:prstGeom>
          </p:spPr>
        </p:pic>
      </p:grp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D4503D94-18CE-4010-B721-41B3D9A794A7}"/>
              </a:ext>
            </a:extLst>
          </p:cNvPr>
          <p:cNvGrpSpPr/>
          <p:nvPr/>
        </p:nvGrpSpPr>
        <p:grpSpPr>
          <a:xfrm>
            <a:off x="609312" y="1075761"/>
            <a:ext cx="10973376" cy="4706478"/>
            <a:chOff x="609312" y="891081"/>
            <a:chExt cx="10973376" cy="4706478"/>
          </a:xfrm>
        </p:grpSpPr>
        <p:pic>
          <p:nvPicPr>
            <p:cNvPr id="52" name="Рисунок 51">
              <a:extLst>
                <a:ext uri="{FF2B5EF4-FFF2-40B4-BE49-F238E27FC236}">
                  <a16:creationId xmlns:a16="http://schemas.microsoft.com/office/drawing/2014/main" id="{A5CC0A44-33D0-4EEE-B4F6-F7C8823D0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5218" y="913598"/>
              <a:ext cx="3556769" cy="2230373"/>
            </a:xfrm>
            <a:prstGeom prst="rect">
              <a:avLst/>
            </a:prstGeom>
          </p:spPr>
        </p:pic>
        <p:pic>
          <p:nvPicPr>
            <p:cNvPr id="53" name="Рисунок 52">
              <a:extLst>
                <a:ext uri="{FF2B5EF4-FFF2-40B4-BE49-F238E27FC236}">
                  <a16:creationId xmlns:a16="http://schemas.microsoft.com/office/drawing/2014/main" id="{37C5BDBC-B83E-41DC-8F9D-A275E8DC2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17615" y="913597"/>
              <a:ext cx="3556769" cy="2230373"/>
            </a:xfrm>
            <a:prstGeom prst="rect">
              <a:avLst/>
            </a:prstGeom>
          </p:spPr>
        </p:pic>
        <p:pic>
          <p:nvPicPr>
            <p:cNvPr id="54" name="Рисунок 53">
              <a:extLst>
                <a:ext uri="{FF2B5EF4-FFF2-40B4-BE49-F238E27FC236}">
                  <a16:creationId xmlns:a16="http://schemas.microsoft.com/office/drawing/2014/main" id="{5938AC33-28A0-4C0A-8F5A-1A41A3942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54107" y="891081"/>
              <a:ext cx="3628581" cy="2275405"/>
            </a:xfrm>
            <a:prstGeom prst="rect">
              <a:avLst/>
            </a:prstGeom>
          </p:spPr>
        </p:pic>
        <p:pic>
          <p:nvPicPr>
            <p:cNvPr id="55" name="Рисунок 54">
              <a:extLst>
                <a:ext uri="{FF2B5EF4-FFF2-40B4-BE49-F238E27FC236}">
                  <a16:creationId xmlns:a16="http://schemas.microsoft.com/office/drawing/2014/main" id="{5C23DEA6-2BA0-4FD3-9020-1B08C26F5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312" y="3322155"/>
              <a:ext cx="3628580" cy="2275404"/>
            </a:xfrm>
            <a:prstGeom prst="rect">
              <a:avLst/>
            </a:prstGeom>
          </p:spPr>
        </p:pic>
        <p:pic>
          <p:nvPicPr>
            <p:cNvPr id="56" name="Рисунок 55">
              <a:extLst>
                <a:ext uri="{FF2B5EF4-FFF2-40B4-BE49-F238E27FC236}">
                  <a16:creationId xmlns:a16="http://schemas.microsoft.com/office/drawing/2014/main" id="{76A4DCD7-3BBD-4847-B80B-0D5D42514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81709" y="3322154"/>
              <a:ext cx="3628580" cy="2275404"/>
            </a:xfrm>
            <a:prstGeom prst="rect">
              <a:avLst/>
            </a:prstGeom>
          </p:spPr>
        </p:pic>
        <p:pic>
          <p:nvPicPr>
            <p:cNvPr id="57" name="Рисунок 56">
              <a:extLst>
                <a:ext uri="{FF2B5EF4-FFF2-40B4-BE49-F238E27FC236}">
                  <a16:creationId xmlns:a16="http://schemas.microsoft.com/office/drawing/2014/main" id="{17675757-ED40-495E-8E43-E677628E5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54107" y="3322154"/>
              <a:ext cx="3628580" cy="2275404"/>
            </a:xfrm>
            <a:prstGeom prst="rect">
              <a:avLst/>
            </a:prstGeom>
          </p:spPr>
        </p:pic>
      </p:grpSp>
      <p:grpSp>
        <p:nvGrpSpPr>
          <p:cNvPr id="58" name="Группа 57">
            <a:extLst>
              <a:ext uri="{FF2B5EF4-FFF2-40B4-BE49-F238E27FC236}">
                <a16:creationId xmlns:a16="http://schemas.microsoft.com/office/drawing/2014/main" id="{09D5CBED-A5D9-4128-B697-69D3AEB9F5FA}"/>
              </a:ext>
            </a:extLst>
          </p:cNvPr>
          <p:cNvGrpSpPr/>
          <p:nvPr/>
        </p:nvGrpSpPr>
        <p:grpSpPr>
          <a:xfrm>
            <a:off x="609312" y="1086469"/>
            <a:ext cx="10973376" cy="4695769"/>
            <a:chOff x="609312" y="901789"/>
            <a:chExt cx="10973376" cy="4695769"/>
          </a:xfrm>
        </p:grpSpPr>
        <p:pic>
          <p:nvPicPr>
            <p:cNvPr id="59" name="Рисунок 58">
              <a:extLst>
                <a:ext uri="{FF2B5EF4-FFF2-40B4-BE49-F238E27FC236}">
                  <a16:creationId xmlns:a16="http://schemas.microsoft.com/office/drawing/2014/main" id="{AF7A1801-9940-4CD9-8845-6A4C39C8C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5218" y="913598"/>
              <a:ext cx="3556769" cy="2230372"/>
            </a:xfrm>
            <a:prstGeom prst="rect">
              <a:avLst/>
            </a:prstGeom>
          </p:spPr>
        </p:pic>
        <p:pic>
          <p:nvPicPr>
            <p:cNvPr id="60" name="Рисунок 59">
              <a:extLst>
                <a:ext uri="{FF2B5EF4-FFF2-40B4-BE49-F238E27FC236}">
                  <a16:creationId xmlns:a16="http://schemas.microsoft.com/office/drawing/2014/main" id="{C7147017-C0E5-4391-BCED-2D336C2B0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17615" y="913597"/>
              <a:ext cx="3556769" cy="2230372"/>
            </a:xfrm>
            <a:prstGeom prst="rect">
              <a:avLst/>
            </a:prstGeom>
          </p:spPr>
        </p:pic>
        <p:pic>
          <p:nvPicPr>
            <p:cNvPr id="61" name="Рисунок 60">
              <a:extLst>
                <a:ext uri="{FF2B5EF4-FFF2-40B4-BE49-F238E27FC236}">
                  <a16:creationId xmlns:a16="http://schemas.microsoft.com/office/drawing/2014/main" id="{2F430208-98C0-48C6-9448-8A09895E6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54107" y="901789"/>
              <a:ext cx="3628581" cy="2253988"/>
            </a:xfrm>
            <a:prstGeom prst="rect">
              <a:avLst/>
            </a:prstGeom>
          </p:spPr>
        </p:pic>
        <p:pic>
          <p:nvPicPr>
            <p:cNvPr id="62" name="Рисунок 61">
              <a:extLst>
                <a:ext uri="{FF2B5EF4-FFF2-40B4-BE49-F238E27FC236}">
                  <a16:creationId xmlns:a16="http://schemas.microsoft.com/office/drawing/2014/main" id="{0CA68935-F0D7-42B1-B385-0813197C0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312" y="3322155"/>
              <a:ext cx="3628580" cy="2275403"/>
            </a:xfrm>
            <a:prstGeom prst="rect">
              <a:avLst/>
            </a:prstGeom>
          </p:spPr>
        </p:pic>
        <p:pic>
          <p:nvPicPr>
            <p:cNvPr id="63" name="Рисунок 62">
              <a:extLst>
                <a:ext uri="{FF2B5EF4-FFF2-40B4-BE49-F238E27FC236}">
                  <a16:creationId xmlns:a16="http://schemas.microsoft.com/office/drawing/2014/main" id="{E9C8584A-114B-47AF-926B-520EF3493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81709" y="3356233"/>
              <a:ext cx="3628580" cy="2207246"/>
            </a:xfrm>
            <a:prstGeom prst="rect">
              <a:avLst/>
            </a:prstGeom>
          </p:spPr>
        </p:pic>
        <p:pic>
          <p:nvPicPr>
            <p:cNvPr id="64" name="Рисунок 63">
              <a:extLst>
                <a:ext uri="{FF2B5EF4-FFF2-40B4-BE49-F238E27FC236}">
                  <a16:creationId xmlns:a16="http://schemas.microsoft.com/office/drawing/2014/main" id="{1402CF94-92C5-4FD8-A13F-075DF2176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54107" y="3347260"/>
              <a:ext cx="3628580" cy="2225191"/>
            </a:xfrm>
            <a:prstGeom prst="rect">
              <a:avLst/>
            </a:prstGeom>
          </p:spPr>
        </p:pic>
      </p:grpSp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BE8C6657-A41B-4767-B395-9E894D22DC8A}"/>
              </a:ext>
            </a:extLst>
          </p:cNvPr>
          <p:cNvGrpSpPr/>
          <p:nvPr/>
        </p:nvGrpSpPr>
        <p:grpSpPr>
          <a:xfrm>
            <a:off x="609312" y="1108772"/>
            <a:ext cx="10973376" cy="4639387"/>
            <a:chOff x="609312" y="924092"/>
            <a:chExt cx="10973376" cy="4639387"/>
          </a:xfrm>
        </p:grpSpPr>
        <p:pic>
          <p:nvPicPr>
            <p:cNvPr id="66" name="Рисунок 65">
              <a:extLst>
                <a:ext uri="{FF2B5EF4-FFF2-40B4-BE49-F238E27FC236}">
                  <a16:creationId xmlns:a16="http://schemas.microsoft.com/office/drawing/2014/main" id="{6A7B7924-6D4E-451A-8FD5-F04800BB3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5218" y="935668"/>
              <a:ext cx="3556769" cy="2186232"/>
            </a:xfrm>
            <a:prstGeom prst="rect">
              <a:avLst/>
            </a:prstGeom>
          </p:spPr>
        </p:pic>
        <p:pic>
          <p:nvPicPr>
            <p:cNvPr id="67" name="Рисунок 66">
              <a:extLst>
                <a:ext uri="{FF2B5EF4-FFF2-40B4-BE49-F238E27FC236}">
                  <a16:creationId xmlns:a16="http://schemas.microsoft.com/office/drawing/2014/main" id="{38A925BB-AC3E-4168-BA28-205F8EBEC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17615" y="924092"/>
              <a:ext cx="3556769" cy="2209381"/>
            </a:xfrm>
            <a:prstGeom prst="rect">
              <a:avLst/>
            </a:prstGeom>
          </p:spPr>
        </p:pic>
        <p:pic>
          <p:nvPicPr>
            <p:cNvPr id="68" name="Рисунок 67">
              <a:extLst>
                <a:ext uri="{FF2B5EF4-FFF2-40B4-BE49-F238E27FC236}">
                  <a16:creationId xmlns:a16="http://schemas.microsoft.com/office/drawing/2014/main" id="{354F83C5-FC60-4089-B3BC-7C252952E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54107" y="925159"/>
              <a:ext cx="3628581" cy="2207247"/>
            </a:xfrm>
            <a:prstGeom prst="rect">
              <a:avLst/>
            </a:prstGeom>
          </p:spPr>
        </p:pic>
        <p:pic>
          <p:nvPicPr>
            <p:cNvPr id="69" name="Рисунок 68">
              <a:extLst>
                <a:ext uri="{FF2B5EF4-FFF2-40B4-BE49-F238E27FC236}">
                  <a16:creationId xmlns:a16="http://schemas.microsoft.com/office/drawing/2014/main" id="{1BACA225-9835-4F8B-A6E2-550A2B947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312" y="3356233"/>
              <a:ext cx="3628580" cy="2207246"/>
            </a:xfrm>
            <a:prstGeom prst="rect">
              <a:avLst/>
            </a:prstGeom>
          </p:spPr>
        </p:pic>
        <p:pic>
          <p:nvPicPr>
            <p:cNvPr id="70" name="Рисунок 69">
              <a:extLst>
                <a:ext uri="{FF2B5EF4-FFF2-40B4-BE49-F238E27FC236}">
                  <a16:creationId xmlns:a16="http://schemas.microsoft.com/office/drawing/2014/main" id="{21EA735D-4FFA-48C6-8604-EB4AB0B6C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00521" y="3356233"/>
              <a:ext cx="3590955" cy="2207246"/>
            </a:xfrm>
            <a:prstGeom prst="rect">
              <a:avLst/>
            </a:prstGeom>
          </p:spPr>
        </p:pic>
        <p:pic>
          <p:nvPicPr>
            <p:cNvPr id="71" name="Рисунок 70">
              <a:extLst>
                <a:ext uri="{FF2B5EF4-FFF2-40B4-BE49-F238E27FC236}">
                  <a16:creationId xmlns:a16="http://schemas.microsoft.com/office/drawing/2014/main" id="{68AB8E52-73A3-4DA8-BC82-46E58D65A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54107" y="3366311"/>
              <a:ext cx="3628580" cy="2187089"/>
            </a:xfrm>
            <a:prstGeom prst="rect">
              <a:avLst/>
            </a:prstGeom>
          </p:spPr>
        </p:pic>
      </p:grpSp>
      <p:grpSp>
        <p:nvGrpSpPr>
          <p:cNvPr id="72" name="Группа 71">
            <a:extLst>
              <a:ext uri="{FF2B5EF4-FFF2-40B4-BE49-F238E27FC236}">
                <a16:creationId xmlns:a16="http://schemas.microsoft.com/office/drawing/2014/main" id="{52793AD3-8629-4CA6-943A-42EC6F6CDCC5}"/>
              </a:ext>
            </a:extLst>
          </p:cNvPr>
          <p:cNvGrpSpPr/>
          <p:nvPr/>
        </p:nvGrpSpPr>
        <p:grpSpPr>
          <a:xfrm>
            <a:off x="681798" y="1109840"/>
            <a:ext cx="10864311" cy="4638319"/>
            <a:chOff x="645219" y="925159"/>
            <a:chExt cx="10864311" cy="4638319"/>
          </a:xfrm>
        </p:grpSpPr>
        <p:pic>
          <p:nvPicPr>
            <p:cNvPr id="73" name="Рисунок 72">
              <a:extLst>
                <a:ext uri="{FF2B5EF4-FFF2-40B4-BE49-F238E27FC236}">
                  <a16:creationId xmlns:a16="http://schemas.microsoft.com/office/drawing/2014/main" id="{9D523C6D-1375-44F9-9C38-B08D5AE57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5219" y="935668"/>
              <a:ext cx="3556767" cy="2186232"/>
            </a:xfrm>
            <a:prstGeom prst="rect">
              <a:avLst/>
            </a:prstGeom>
          </p:spPr>
        </p:pic>
        <p:pic>
          <p:nvPicPr>
            <p:cNvPr id="74" name="Рисунок 73">
              <a:extLst>
                <a:ext uri="{FF2B5EF4-FFF2-40B4-BE49-F238E27FC236}">
                  <a16:creationId xmlns:a16="http://schemas.microsoft.com/office/drawing/2014/main" id="{C5A4A8EB-809E-41B6-AEFC-F9FE1BB2D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17615" y="935666"/>
              <a:ext cx="3556769" cy="2186232"/>
            </a:xfrm>
            <a:prstGeom prst="rect">
              <a:avLst/>
            </a:prstGeom>
          </p:spPr>
        </p:pic>
        <p:pic>
          <p:nvPicPr>
            <p:cNvPr id="75" name="Рисунок 74">
              <a:extLst>
                <a:ext uri="{FF2B5EF4-FFF2-40B4-BE49-F238E27FC236}">
                  <a16:creationId xmlns:a16="http://schemas.microsoft.com/office/drawing/2014/main" id="{70BD27CD-9D51-421C-9B4E-31F15D28E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027264" y="925159"/>
              <a:ext cx="3482266" cy="2207247"/>
            </a:xfrm>
            <a:prstGeom prst="rect">
              <a:avLst/>
            </a:prstGeom>
          </p:spPr>
        </p:pic>
        <p:pic>
          <p:nvPicPr>
            <p:cNvPr id="76" name="Рисунок 75">
              <a:extLst>
                <a:ext uri="{FF2B5EF4-FFF2-40B4-BE49-F238E27FC236}">
                  <a16:creationId xmlns:a16="http://schemas.microsoft.com/office/drawing/2014/main" id="{B7FC471B-4341-4580-B0FF-D26D9D7C6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00521" y="3356233"/>
              <a:ext cx="3590955" cy="22072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948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8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2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8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2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8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2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8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xit" presetSubtype="2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2E8E809-F13D-4317-9562-203F2BA0E604}"/>
              </a:ext>
            </a:extLst>
          </p:cNvPr>
          <p:cNvSpPr txBox="1">
            <a:spLocks/>
          </p:cNvSpPr>
          <p:nvPr/>
        </p:nvSpPr>
        <p:spPr>
          <a:xfrm>
            <a:off x="50801" y="-191321"/>
            <a:ext cx="10723417" cy="8006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dirty="0">
                <a:solidFill>
                  <a:srgbClr val="003366"/>
                </a:solidFill>
                <a:latin typeface="Arial Bold"/>
              </a:rPr>
              <a:t>Моделирование элементов портфеля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D0F0039-C3FE-49EB-9FFE-5BD4E2A2FEA2}"/>
              </a:ext>
            </a:extLst>
          </p:cNvPr>
          <p:cNvSpPr/>
          <p:nvPr/>
        </p:nvSpPr>
        <p:spPr>
          <a:xfrm>
            <a:off x="0" y="641696"/>
            <a:ext cx="12192000" cy="7013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B72928-0FE3-479F-B412-4FC8C4BADE4B}"/>
              </a:ext>
            </a:extLst>
          </p:cNvPr>
          <p:cNvSpPr txBox="1"/>
          <p:nvPr/>
        </p:nvSpPr>
        <p:spPr>
          <a:xfrm>
            <a:off x="11576277" y="4075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002060"/>
                </a:solidFill>
              </a:rPr>
              <a:t>4</a:t>
            </a:r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ED985561-9488-4A4F-B7D7-5BFA1D38C765}"/>
              </a:ext>
            </a:extLst>
          </p:cNvPr>
          <p:cNvGrpSpPr/>
          <p:nvPr/>
        </p:nvGrpSpPr>
        <p:grpSpPr>
          <a:xfrm>
            <a:off x="1593437" y="1169719"/>
            <a:ext cx="9005127" cy="5209169"/>
            <a:chOff x="1593437" y="1169719"/>
            <a:chExt cx="9005127" cy="5209169"/>
          </a:xfrm>
        </p:grpSpPr>
        <p:grpSp>
          <p:nvGrpSpPr>
            <p:cNvPr id="28" name="Группа 27">
              <a:extLst>
                <a:ext uri="{FF2B5EF4-FFF2-40B4-BE49-F238E27FC236}">
                  <a16:creationId xmlns:a16="http://schemas.microsoft.com/office/drawing/2014/main" id="{CB8E8072-CEDD-4C0F-A133-F9FC18EE3DCD}"/>
                </a:ext>
              </a:extLst>
            </p:cNvPr>
            <p:cNvGrpSpPr/>
            <p:nvPr/>
          </p:nvGrpSpPr>
          <p:grpSpPr>
            <a:xfrm>
              <a:off x="1593437" y="1169719"/>
              <a:ext cx="9005127" cy="4518563"/>
              <a:chOff x="596076" y="1044532"/>
              <a:chExt cx="9005127" cy="4518563"/>
            </a:xfrm>
          </p:grpSpPr>
          <p:pic>
            <p:nvPicPr>
              <p:cNvPr id="15" name="Рисунок 14">
                <a:extLst>
                  <a:ext uri="{FF2B5EF4-FFF2-40B4-BE49-F238E27FC236}">
                    <a16:creationId xmlns:a16="http://schemas.microsoft.com/office/drawing/2014/main" id="{F3B3E7F6-A6D8-4ED8-BE02-BF0134CA1B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96076" y="1044532"/>
                <a:ext cx="2859301" cy="2075380"/>
              </a:xfrm>
              <a:prstGeom prst="rect">
                <a:avLst/>
              </a:prstGeom>
            </p:spPr>
          </p:pic>
          <p:pic>
            <p:nvPicPr>
              <p:cNvPr id="21" name="Рисунок 20">
                <a:extLst>
                  <a:ext uri="{FF2B5EF4-FFF2-40B4-BE49-F238E27FC236}">
                    <a16:creationId xmlns:a16="http://schemas.microsoft.com/office/drawing/2014/main" id="{C93E558A-3016-4914-822F-A793EFA618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8988" y="1044533"/>
                <a:ext cx="2859301" cy="2075380"/>
              </a:xfrm>
              <a:prstGeom prst="rect">
                <a:avLst/>
              </a:prstGeom>
            </p:spPr>
          </p:pic>
          <p:pic>
            <p:nvPicPr>
              <p:cNvPr id="23" name="Рисунок 22">
                <a:extLst>
                  <a:ext uri="{FF2B5EF4-FFF2-40B4-BE49-F238E27FC236}">
                    <a16:creationId xmlns:a16="http://schemas.microsoft.com/office/drawing/2014/main" id="{01F3B236-BF10-46E1-B815-5DCEAD351D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41901" y="1044532"/>
                <a:ext cx="2859302" cy="2075381"/>
              </a:xfrm>
              <a:prstGeom prst="rect">
                <a:avLst/>
              </a:prstGeom>
            </p:spPr>
          </p:pic>
          <p:pic>
            <p:nvPicPr>
              <p:cNvPr id="25" name="Рисунок 24">
                <a:extLst>
                  <a:ext uri="{FF2B5EF4-FFF2-40B4-BE49-F238E27FC236}">
                    <a16:creationId xmlns:a16="http://schemas.microsoft.com/office/drawing/2014/main" id="{CAFEAC85-D9D1-4376-904D-F628AF325F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05069" y="3452616"/>
                <a:ext cx="2859301" cy="2108734"/>
              </a:xfrm>
              <a:prstGeom prst="rect">
                <a:avLst/>
              </a:prstGeom>
            </p:spPr>
          </p:pic>
          <p:pic>
            <p:nvPicPr>
              <p:cNvPr id="27" name="Рисунок 26">
                <a:extLst>
                  <a:ext uri="{FF2B5EF4-FFF2-40B4-BE49-F238E27FC236}">
                    <a16:creationId xmlns:a16="http://schemas.microsoft.com/office/drawing/2014/main" id="{ECDC7770-A144-45DC-BF71-D7CA49703B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51604" y="3452616"/>
                <a:ext cx="2907658" cy="2110479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8404DBB-7B8B-4892-B15A-947D7820FC38}"/>
                </a:ext>
              </a:extLst>
            </p:cNvPr>
            <p:cNvSpPr txBox="1"/>
            <p:nvPr/>
          </p:nvSpPr>
          <p:spPr>
            <a:xfrm>
              <a:off x="3883695" y="5917223"/>
              <a:ext cx="44246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Моделирование Облигаций</a:t>
              </a:r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65194985-4610-4581-9C37-AB61149A66FC}"/>
              </a:ext>
            </a:extLst>
          </p:cNvPr>
          <p:cNvGrpSpPr/>
          <p:nvPr/>
        </p:nvGrpSpPr>
        <p:grpSpPr>
          <a:xfrm>
            <a:off x="941509" y="871740"/>
            <a:ext cx="10240443" cy="5699334"/>
            <a:chOff x="754338" y="520800"/>
            <a:chExt cx="11068477" cy="6160178"/>
          </a:xfrm>
        </p:grpSpPr>
        <p:grpSp>
          <p:nvGrpSpPr>
            <p:cNvPr id="34" name="Группа 33">
              <a:extLst>
                <a:ext uri="{FF2B5EF4-FFF2-40B4-BE49-F238E27FC236}">
                  <a16:creationId xmlns:a16="http://schemas.microsoft.com/office/drawing/2014/main" id="{BC54BDDF-1B39-407D-AB78-792EE220CF08}"/>
                </a:ext>
              </a:extLst>
            </p:cNvPr>
            <p:cNvGrpSpPr/>
            <p:nvPr/>
          </p:nvGrpSpPr>
          <p:grpSpPr>
            <a:xfrm>
              <a:off x="754338" y="520800"/>
              <a:ext cx="11068477" cy="1887118"/>
              <a:chOff x="741150" y="520800"/>
              <a:chExt cx="11068477" cy="1887118"/>
            </a:xfrm>
          </p:grpSpPr>
          <p:pic>
            <p:nvPicPr>
              <p:cNvPr id="45" name="Рисунок 44">
                <a:extLst>
                  <a:ext uri="{FF2B5EF4-FFF2-40B4-BE49-F238E27FC236}">
                    <a16:creationId xmlns:a16="http://schemas.microsoft.com/office/drawing/2014/main" id="{8C36DA11-B919-4BE1-B8DE-AF76618238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1150" y="520801"/>
                <a:ext cx="2599926" cy="1887117"/>
              </a:xfrm>
              <a:prstGeom prst="rect">
                <a:avLst/>
              </a:prstGeom>
            </p:spPr>
          </p:pic>
          <p:pic>
            <p:nvPicPr>
              <p:cNvPr id="46" name="Рисунок 45">
                <a:extLst>
                  <a:ext uri="{FF2B5EF4-FFF2-40B4-BE49-F238E27FC236}">
                    <a16:creationId xmlns:a16="http://schemas.microsoft.com/office/drawing/2014/main" id="{2C581EA7-319C-4626-991D-3E0F7F60CB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50292" y="520800"/>
                <a:ext cx="2599926" cy="1887117"/>
              </a:xfrm>
              <a:prstGeom prst="rect">
                <a:avLst/>
              </a:prstGeom>
            </p:spPr>
          </p:pic>
          <p:pic>
            <p:nvPicPr>
              <p:cNvPr id="47" name="Рисунок 46">
                <a:extLst>
                  <a:ext uri="{FF2B5EF4-FFF2-40B4-BE49-F238E27FC236}">
                    <a16:creationId xmlns:a16="http://schemas.microsoft.com/office/drawing/2014/main" id="{F3F1C48C-3FDE-478B-9024-99BB7EC149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59434" y="520800"/>
                <a:ext cx="2599927" cy="1887117"/>
              </a:xfrm>
              <a:prstGeom prst="rect">
                <a:avLst/>
              </a:prstGeom>
            </p:spPr>
          </p:pic>
          <p:pic>
            <p:nvPicPr>
              <p:cNvPr id="48" name="Рисунок 47">
                <a:extLst>
                  <a:ext uri="{FF2B5EF4-FFF2-40B4-BE49-F238E27FC236}">
                    <a16:creationId xmlns:a16="http://schemas.microsoft.com/office/drawing/2014/main" id="{855B0915-A258-4F67-B28B-EA171AFB39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68577" y="520800"/>
                <a:ext cx="2641050" cy="1887117"/>
              </a:xfrm>
              <a:prstGeom prst="rect">
                <a:avLst/>
              </a:prstGeom>
            </p:spPr>
          </p:pic>
        </p:grpSp>
        <p:grpSp>
          <p:nvGrpSpPr>
            <p:cNvPr id="35" name="Группа 34">
              <a:extLst>
                <a:ext uri="{FF2B5EF4-FFF2-40B4-BE49-F238E27FC236}">
                  <a16:creationId xmlns:a16="http://schemas.microsoft.com/office/drawing/2014/main" id="{49821544-D95B-4AC5-AB8A-774B8D46AFBE}"/>
                </a:ext>
              </a:extLst>
            </p:cNvPr>
            <p:cNvGrpSpPr/>
            <p:nvPr/>
          </p:nvGrpSpPr>
          <p:grpSpPr>
            <a:xfrm>
              <a:off x="754338" y="2657331"/>
              <a:ext cx="11047915" cy="1887117"/>
              <a:chOff x="741150" y="2732065"/>
              <a:chExt cx="11047915" cy="1887117"/>
            </a:xfrm>
          </p:grpSpPr>
          <p:pic>
            <p:nvPicPr>
              <p:cNvPr id="41" name="Рисунок 40">
                <a:extLst>
                  <a:ext uri="{FF2B5EF4-FFF2-40B4-BE49-F238E27FC236}">
                    <a16:creationId xmlns:a16="http://schemas.microsoft.com/office/drawing/2014/main" id="{38D8465F-0CF7-48C1-A559-15B27B6B7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41150" y="2746758"/>
                <a:ext cx="2599926" cy="1857732"/>
              </a:xfrm>
              <a:prstGeom prst="rect">
                <a:avLst/>
              </a:prstGeom>
            </p:spPr>
          </p:pic>
          <p:pic>
            <p:nvPicPr>
              <p:cNvPr id="42" name="Рисунок 41">
                <a:extLst>
                  <a:ext uri="{FF2B5EF4-FFF2-40B4-BE49-F238E27FC236}">
                    <a16:creationId xmlns:a16="http://schemas.microsoft.com/office/drawing/2014/main" id="{AACA4D6B-0692-4187-9416-8E7B24F276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550292" y="2746757"/>
                <a:ext cx="2599926" cy="1857732"/>
              </a:xfrm>
              <a:prstGeom prst="rect">
                <a:avLst/>
              </a:prstGeom>
            </p:spPr>
          </p:pic>
          <p:pic>
            <p:nvPicPr>
              <p:cNvPr id="43" name="Рисунок 42">
                <a:extLst>
                  <a:ext uri="{FF2B5EF4-FFF2-40B4-BE49-F238E27FC236}">
                    <a16:creationId xmlns:a16="http://schemas.microsoft.com/office/drawing/2014/main" id="{97EB6E4E-7AAD-4256-863F-AA033404B8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359434" y="2746757"/>
                <a:ext cx="2599927" cy="1857733"/>
              </a:xfrm>
              <a:prstGeom prst="rect">
                <a:avLst/>
              </a:prstGeom>
            </p:spPr>
          </p:pic>
          <p:pic>
            <p:nvPicPr>
              <p:cNvPr id="44" name="Рисунок 43">
                <a:extLst>
                  <a:ext uri="{FF2B5EF4-FFF2-40B4-BE49-F238E27FC236}">
                    <a16:creationId xmlns:a16="http://schemas.microsoft.com/office/drawing/2014/main" id="{F4D101F5-29C5-424E-9CD2-0E23631A56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189139" y="2732065"/>
                <a:ext cx="2599926" cy="1887117"/>
              </a:xfrm>
              <a:prstGeom prst="rect">
                <a:avLst/>
              </a:prstGeom>
            </p:spPr>
          </p:pic>
        </p:grpSp>
        <p:grpSp>
          <p:nvGrpSpPr>
            <p:cNvPr id="36" name="Группа 35">
              <a:extLst>
                <a:ext uri="{FF2B5EF4-FFF2-40B4-BE49-F238E27FC236}">
                  <a16:creationId xmlns:a16="http://schemas.microsoft.com/office/drawing/2014/main" id="{BB1F0DCE-9913-4CB0-9607-6EB84E5F76C8}"/>
                </a:ext>
              </a:extLst>
            </p:cNvPr>
            <p:cNvGrpSpPr/>
            <p:nvPr/>
          </p:nvGrpSpPr>
          <p:grpSpPr>
            <a:xfrm>
              <a:off x="774580" y="4793861"/>
              <a:ext cx="11007111" cy="1887117"/>
              <a:chOff x="761392" y="4793861"/>
              <a:chExt cx="11007111" cy="1887117"/>
            </a:xfrm>
          </p:grpSpPr>
          <p:pic>
            <p:nvPicPr>
              <p:cNvPr id="37" name="Рисунок 36">
                <a:extLst>
                  <a:ext uri="{FF2B5EF4-FFF2-40B4-BE49-F238E27FC236}">
                    <a16:creationId xmlns:a16="http://schemas.microsoft.com/office/drawing/2014/main" id="{1E3DF786-58B7-4F09-B796-5629C56A57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61392" y="4808554"/>
                <a:ext cx="2559442" cy="1857732"/>
              </a:xfrm>
              <a:prstGeom prst="rect">
                <a:avLst/>
              </a:prstGeom>
            </p:spPr>
          </p:pic>
          <p:pic>
            <p:nvPicPr>
              <p:cNvPr id="38" name="Рисунок 37">
                <a:extLst>
                  <a:ext uri="{FF2B5EF4-FFF2-40B4-BE49-F238E27FC236}">
                    <a16:creationId xmlns:a16="http://schemas.microsoft.com/office/drawing/2014/main" id="{53B65816-330B-4312-91F3-1DBDDCD58E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550292" y="4808553"/>
                <a:ext cx="2599925" cy="1857732"/>
              </a:xfrm>
              <a:prstGeom prst="rect">
                <a:avLst/>
              </a:prstGeom>
            </p:spPr>
          </p:pic>
          <p:pic>
            <p:nvPicPr>
              <p:cNvPr id="39" name="Рисунок 38">
                <a:extLst>
                  <a:ext uri="{FF2B5EF4-FFF2-40B4-BE49-F238E27FC236}">
                    <a16:creationId xmlns:a16="http://schemas.microsoft.com/office/drawing/2014/main" id="{34049E56-6D2B-43C5-9D19-A98FF9C7F2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399917" y="4808553"/>
                <a:ext cx="2518960" cy="1857733"/>
              </a:xfrm>
              <a:prstGeom prst="rect">
                <a:avLst/>
              </a:prstGeom>
            </p:spPr>
          </p:pic>
          <p:pic>
            <p:nvPicPr>
              <p:cNvPr id="40" name="Рисунок 39">
                <a:extLst>
                  <a:ext uri="{FF2B5EF4-FFF2-40B4-BE49-F238E27FC236}">
                    <a16:creationId xmlns:a16="http://schemas.microsoft.com/office/drawing/2014/main" id="{79021918-ADCA-4B48-9ADD-4689D22802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209701" y="4793861"/>
                <a:ext cx="2558802" cy="188711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06981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decel="2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5BF6F06-51C4-4FE6-8D59-740068E13E48}"/>
              </a:ext>
            </a:extLst>
          </p:cNvPr>
          <p:cNvSpPr txBox="1">
            <a:spLocks/>
          </p:cNvSpPr>
          <p:nvPr/>
        </p:nvSpPr>
        <p:spPr>
          <a:xfrm>
            <a:off x="50801" y="-191321"/>
            <a:ext cx="10986654" cy="8006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dirty="0">
                <a:solidFill>
                  <a:srgbClr val="003366"/>
                </a:solidFill>
                <a:latin typeface="Arial Bold"/>
              </a:rPr>
              <a:t>Оценка риска на горизонтах 1 и 10 дней 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E57C10F-1254-4335-91BE-F22287389766}"/>
              </a:ext>
            </a:extLst>
          </p:cNvPr>
          <p:cNvSpPr/>
          <p:nvPr/>
        </p:nvSpPr>
        <p:spPr>
          <a:xfrm>
            <a:off x="0" y="641696"/>
            <a:ext cx="12192000" cy="7013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A5FDB-CDFC-4A86-B51A-4B53674BFB2B}"/>
              </a:ext>
            </a:extLst>
          </p:cNvPr>
          <p:cNvSpPr txBox="1"/>
          <p:nvPr/>
        </p:nvSpPr>
        <p:spPr>
          <a:xfrm>
            <a:off x="11576277" y="4075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002060"/>
                </a:solidFill>
              </a:rPr>
              <a:t>5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7F9325C-16BF-43AA-ABA1-791E91B05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59" y="1197428"/>
            <a:ext cx="7729213" cy="480660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52794F1-7F64-4D54-9494-9525617EF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3491" y="1676155"/>
            <a:ext cx="3219899" cy="175284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5F9E09C-3849-4089-B74B-CCC2E7351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7209" y="3500254"/>
            <a:ext cx="3452461" cy="91553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45F543B-5ADE-4B04-B39B-DA4B5D99FA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37209" y="4617103"/>
            <a:ext cx="3452461" cy="84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13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6E23AAB-C615-4FDF-AE94-F830BFD69AD7}"/>
              </a:ext>
            </a:extLst>
          </p:cNvPr>
          <p:cNvSpPr txBox="1">
            <a:spLocks/>
          </p:cNvSpPr>
          <p:nvPr/>
        </p:nvSpPr>
        <p:spPr>
          <a:xfrm>
            <a:off x="50801" y="-191321"/>
            <a:ext cx="10229272" cy="8006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dirty="0">
                <a:solidFill>
                  <a:srgbClr val="003366"/>
                </a:solidFill>
                <a:latin typeface="Arial Bold"/>
              </a:rPr>
              <a:t>Количественная валидация </a:t>
            </a:r>
            <a:r>
              <a:rPr lang="en-US" sz="3200" dirty="0" err="1">
                <a:solidFill>
                  <a:srgbClr val="003366"/>
                </a:solidFill>
                <a:latin typeface="Arial Bold"/>
              </a:rPr>
              <a:t>VaR</a:t>
            </a:r>
            <a:endParaRPr lang="ru-RU" sz="3200" dirty="0">
              <a:solidFill>
                <a:srgbClr val="003366"/>
              </a:solidFill>
              <a:latin typeface="Arial Bold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239B848-CAA3-4C3F-8B34-0AD14B26FFBA}"/>
              </a:ext>
            </a:extLst>
          </p:cNvPr>
          <p:cNvSpPr/>
          <p:nvPr/>
        </p:nvSpPr>
        <p:spPr>
          <a:xfrm>
            <a:off x="0" y="641696"/>
            <a:ext cx="12192000" cy="7013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FB0ECB-9495-46F6-AED2-B9A8405FFE3C}"/>
              </a:ext>
            </a:extLst>
          </p:cNvPr>
          <p:cNvSpPr txBox="1"/>
          <p:nvPr/>
        </p:nvSpPr>
        <p:spPr>
          <a:xfrm>
            <a:off x="11576277" y="4075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002060"/>
                </a:solidFill>
              </a:rPr>
              <a:t>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8F6966-0E29-4C16-B5F0-B7B30B562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879331"/>
            <a:ext cx="8096250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46FB3B2-F658-4C3D-8797-ED1CDBDEF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8" y="823913"/>
            <a:ext cx="9725025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004278E-6960-4B9A-8C07-13393881A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823913"/>
            <a:ext cx="9696450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728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decel="3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decel="3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2" decel="3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8" decel="3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AFAB06C-13B9-4C8B-8A4D-A8452BD2FE7B}"/>
              </a:ext>
            </a:extLst>
          </p:cNvPr>
          <p:cNvGrpSpPr/>
          <p:nvPr/>
        </p:nvGrpSpPr>
        <p:grpSpPr>
          <a:xfrm>
            <a:off x="374722" y="863234"/>
            <a:ext cx="11442556" cy="3219677"/>
            <a:chOff x="374722" y="863234"/>
            <a:chExt cx="11442556" cy="3219677"/>
          </a:xfrm>
        </p:grpSpPr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577540C8-6772-405E-A103-3F72F07B5942}"/>
                </a:ext>
              </a:extLst>
            </p:cNvPr>
            <p:cNvSpPr/>
            <p:nvPr/>
          </p:nvSpPr>
          <p:spPr>
            <a:xfrm>
              <a:off x="374722" y="863234"/>
              <a:ext cx="11442556" cy="551655"/>
            </a:xfrm>
            <a:custGeom>
              <a:avLst/>
              <a:gdLst>
                <a:gd name="connsiteX0" fmla="*/ 0 w 11442556"/>
                <a:gd name="connsiteY0" fmla="*/ 91944 h 551655"/>
                <a:gd name="connsiteX1" fmla="*/ 91944 w 11442556"/>
                <a:gd name="connsiteY1" fmla="*/ 0 h 551655"/>
                <a:gd name="connsiteX2" fmla="*/ 11350612 w 11442556"/>
                <a:gd name="connsiteY2" fmla="*/ 0 h 551655"/>
                <a:gd name="connsiteX3" fmla="*/ 11442556 w 11442556"/>
                <a:gd name="connsiteY3" fmla="*/ 91944 h 551655"/>
                <a:gd name="connsiteX4" fmla="*/ 11442556 w 11442556"/>
                <a:gd name="connsiteY4" fmla="*/ 459711 h 551655"/>
                <a:gd name="connsiteX5" fmla="*/ 11350612 w 11442556"/>
                <a:gd name="connsiteY5" fmla="*/ 551655 h 551655"/>
                <a:gd name="connsiteX6" fmla="*/ 91944 w 11442556"/>
                <a:gd name="connsiteY6" fmla="*/ 551655 h 551655"/>
                <a:gd name="connsiteX7" fmla="*/ 0 w 11442556"/>
                <a:gd name="connsiteY7" fmla="*/ 459711 h 551655"/>
                <a:gd name="connsiteX8" fmla="*/ 0 w 11442556"/>
                <a:gd name="connsiteY8" fmla="*/ 91944 h 55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2556" h="551655">
                  <a:moveTo>
                    <a:pt x="0" y="91944"/>
                  </a:moveTo>
                  <a:cubicBezTo>
                    <a:pt x="0" y="41165"/>
                    <a:pt x="41165" y="0"/>
                    <a:pt x="91944" y="0"/>
                  </a:cubicBezTo>
                  <a:lnTo>
                    <a:pt x="11350612" y="0"/>
                  </a:lnTo>
                  <a:cubicBezTo>
                    <a:pt x="11401391" y="0"/>
                    <a:pt x="11442556" y="41165"/>
                    <a:pt x="11442556" y="91944"/>
                  </a:cubicBezTo>
                  <a:lnTo>
                    <a:pt x="11442556" y="459711"/>
                  </a:lnTo>
                  <a:cubicBezTo>
                    <a:pt x="11442556" y="510490"/>
                    <a:pt x="11401391" y="551655"/>
                    <a:pt x="11350612" y="551655"/>
                  </a:cubicBezTo>
                  <a:lnTo>
                    <a:pt x="91944" y="551655"/>
                  </a:lnTo>
                  <a:cubicBezTo>
                    <a:pt x="41165" y="551655"/>
                    <a:pt x="0" y="510490"/>
                    <a:pt x="0" y="459711"/>
                  </a:cubicBezTo>
                  <a:lnTo>
                    <a:pt x="0" y="91944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560" tIns="114560" rIns="114560" bIns="11456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2300" b="1" i="0" kern="1200"/>
                <a:t>Основные выводы:</a:t>
              </a:r>
              <a:endParaRPr lang="ru-RU" sz="2300" kern="1200"/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549128E6-A9C0-451D-A445-B0E853671A0D}"/>
                </a:ext>
              </a:extLst>
            </p:cNvPr>
            <p:cNvSpPr/>
            <p:nvPr/>
          </p:nvSpPr>
          <p:spPr>
            <a:xfrm>
              <a:off x="374722" y="1464361"/>
              <a:ext cx="11442556" cy="2618550"/>
            </a:xfrm>
            <a:custGeom>
              <a:avLst/>
              <a:gdLst>
                <a:gd name="connsiteX0" fmla="*/ 0 w 11442556"/>
                <a:gd name="connsiteY0" fmla="*/ 0 h 2618550"/>
                <a:gd name="connsiteX1" fmla="*/ 11442556 w 11442556"/>
                <a:gd name="connsiteY1" fmla="*/ 0 h 2618550"/>
                <a:gd name="connsiteX2" fmla="*/ 11442556 w 11442556"/>
                <a:gd name="connsiteY2" fmla="*/ 2618550 h 2618550"/>
                <a:gd name="connsiteX3" fmla="*/ 0 w 11442556"/>
                <a:gd name="connsiteY3" fmla="*/ 2618550 h 2618550"/>
                <a:gd name="connsiteX4" fmla="*/ 0 w 11442556"/>
                <a:gd name="connsiteY4" fmla="*/ 0 h 261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42556" h="2618550">
                  <a:moveTo>
                    <a:pt x="0" y="0"/>
                  </a:moveTo>
                  <a:lnTo>
                    <a:pt x="11442556" y="0"/>
                  </a:lnTo>
                  <a:lnTo>
                    <a:pt x="11442556" y="2618550"/>
                  </a:lnTo>
                  <a:lnTo>
                    <a:pt x="0" y="26185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63301" tIns="29210" rIns="163576" bIns="29210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ru-RU" sz="1800" b="1" i="0" kern="1200" dirty="0"/>
                <a:t>Эффективность моделей:</a:t>
              </a:r>
              <a:endParaRPr lang="ru-RU" sz="1800" kern="1200" dirty="0"/>
            </a:p>
            <a:p>
              <a:pPr marL="342900" lvl="2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ru-RU" sz="1800" b="0" i="0" kern="1200" dirty="0"/>
                <a:t>Модели оценки рыночного риска показали высокую точность при прогнозировании изменений стоимости портфеля.</a:t>
              </a:r>
              <a:endParaRPr lang="ru-RU" sz="1800" kern="1200" dirty="0"/>
            </a:p>
            <a:p>
              <a:pPr marL="342900" lvl="2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ru-RU" sz="1800" b="0" i="0" kern="1200" dirty="0"/>
                <a:t>SARIMAX и другие модели успешно предсказывают динамику риск-факторов.</a:t>
              </a:r>
              <a:endParaRPr lang="ru-RU" sz="1800" kern="1200" dirty="0"/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ru-RU" sz="1800" b="1" i="0" kern="1200" dirty="0"/>
                <a:t>Результаты оценки риска:</a:t>
              </a:r>
              <a:endParaRPr lang="ru-RU" sz="1800" kern="1200" dirty="0"/>
            </a:p>
            <a:p>
              <a:pPr marL="342900" lvl="2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ru-RU" sz="1800" b="0" i="0" kern="1200" dirty="0"/>
                <a:t>Использование Value-</a:t>
              </a:r>
              <a:r>
                <a:rPr lang="ru-RU" sz="1800" b="0" i="0" kern="1200" dirty="0" err="1"/>
                <a:t>at</a:t>
              </a:r>
              <a:r>
                <a:rPr lang="ru-RU" sz="1800" b="0" i="0" kern="1200" dirty="0"/>
                <a:t>-Risk (</a:t>
              </a:r>
              <a:r>
                <a:rPr lang="ru-RU" sz="1800" b="0" i="0" kern="1200" dirty="0" err="1"/>
                <a:t>VaR</a:t>
              </a:r>
              <a:r>
                <a:rPr lang="ru-RU" sz="1800" b="0" i="0" kern="1200" dirty="0"/>
                <a:t>) и </a:t>
              </a:r>
              <a:r>
                <a:rPr lang="ru-RU" sz="1800" b="0" i="0" kern="1200" dirty="0" err="1"/>
                <a:t>Expected</a:t>
              </a:r>
              <a:r>
                <a:rPr lang="ru-RU" sz="1800" b="0" i="0" kern="1200" dirty="0"/>
                <a:t> </a:t>
              </a:r>
              <a:r>
                <a:rPr lang="ru-RU" sz="1800" b="0" i="0" kern="1200" dirty="0" err="1"/>
                <a:t>Shortfall</a:t>
              </a:r>
              <a:r>
                <a:rPr lang="ru-RU" sz="1800" b="0" i="0" kern="1200" dirty="0"/>
                <a:t> (ES) позволило оценить максимальные потенциальные убытки на различных горизонтах времени.</a:t>
              </a:r>
              <a:endParaRPr lang="ru-RU" sz="1800" kern="1200" dirty="0"/>
            </a:p>
            <a:p>
              <a:pPr marL="342900" lvl="2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ru-RU" sz="1800" b="0" i="0" kern="1200" dirty="0" err="1"/>
                <a:t>Backtesting</a:t>
              </a:r>
              <a:r>
                <a:rPr lang="ru-RU" sz="1800" b="0" i="0" kern="1200" dirty="0"/>
                <a:t> подтвердил корректность оценок </a:t>
              </a:r>
              <a:r>
                <a:rPr lang="ru-RU" sz="1800" b="0" i="0" kern="1200" dirty="0" err="1"/>
                <a:t>VaR</a:t>
              </a:r>
              <a:r>
                <a:rPr lang="ru-RU" sz="1800" b="0" i="0" kern="1200" dirty="0"/>
                <a:t> и ES для всего портфеля и отдельных </a:t>
              </a:r>
              <a:r>
                <a:rPr lang="ru-RU" sz="1800" b="0" i="0" kern="1200" dirty="0" err="1"/>
                <a:t>подпортфелей</a:t>
              </a:r>
              <a:r>
                <a:rPr lang="ru-RU" sz="1800" b="0" i="0" kern="1200" dirty="0"/>
                <a:t> (акции, облигации, валюта).</a:t>
              </a:r>
              <a:endParaRPr lang="ru-RU" sz="1800" kern="1200" dirty="0"/>
            </a:p>
          </p:txBody>
        </p:sp>
      </p:grp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73927DE-16AB-4798-BED1-9EC174B761CC}"/>
              </a:ext>
            </a:extLst>
          </p:cNvPr>
          <p:cNvSpPr txBox="1">
            <a:spLocks/>
          </p:cNvSpPr>
          <p:nvPr/>
        </p:nvSpPr>
        <p:spPr>
          <a:xfrm>
            <a:off x="50801" y="-191321"/>
            <a:ext cx="7772399" cy="8006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dirty="0">
                <a:solidFill>
                  <a:srgbClr val="003366"/>
                </a:solidFill>
                <a:latin typeface="Arial Bold"/>
              </a:rPr>
              <a:t>Заключение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A1B020D-0509-4CAB-9A7A-6A8CFB8238C5}"/>
              </a:ext>
            </a:extLst>
          </p:cNvPr>
          <p:cNvSpPr/>
          <p:nvPr/>
        </p:nvSpPr>
        <p:spPr>
          <a:xfrm>
            <a:off x="0" y="641696"/>
            <a:ext cx="12192000" cy="7013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FC889E-AA77-4D3D-BEAC-D380D8BA8284}"/>
              </a:ext>
            </a:extLst>
          </p:cNvPr>
          <p:cNvSpPr txBox="1"/>
          <p:nvPr/>
        </p:nvSpPr>
        <p:spPr>
          <a:xfrm>
            <a:off x="11576277" y="4075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</a:rPr>
              <a:t>7</a:t>
            </a:r>
            <a:endParaRPr lang="ru-RU" sz="3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61713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1412</Words>
  <Application>Microsoft Office PowerPoint</Application>
  <PresentationFormat>Широкоэкранный</PresentationFormat>
  <Paragraphs>98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Arial</vt:lpstr>
      <vt:lpstr>Arial Bold</vt:lpstr>
      <vt:lpstr>Calibri</vt:lpstr>
      <vt:lpstr>Calibri Light</vt:lpstr>
      <vt:lpstr>Courier New</vt:lpstr>
      <vt:lpstr>Тема Office</vt:lpstr>
      <vt:lpstr>Презентация PowerPoint</vt:lpstr>
      <vt:lpstr>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Титульный слайд</dc:title>
  <dc:creator>Kamil Alyakaev</dc:creator>
  <cp:lastModifiedBy>Kamil Alyakaev</cp:lastModifiedBy>
  <cp:revision>15</cp:revision>
  <dcterms:created xsi:type="dcterms:W3CDTF">2024-06-19T11:26:03Z</dcterms:created>
  <dcterms:modified xsi:type="dcterms:W3CDTF">2024-06-19T13:58:51Z</dcterms:modified>
</cp:coreProperties>
</file>